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0"/>
  </p:notesMasterIdLst>
  <p:sldIdLst>
    <p:sldId id="258" r:id="rId2"/>
    <p:sldId id="256" r:id="rId3"/>
    <p:sldId id="288" r:id="rId4"/>
    <p:sldId id="283" r:id="rId5"/>
    <p:sldId id="257" r:id="rId6"/>
    <p:sldId id="267" r:id="rId7"/>
    <p:sldId id="263" r:id="rId8"/>
    <p:sldId id="264" r:id="rId9"/>
    <p:sldId id="295" r:id="rId10"/>
    <p:sldId id="296" r:id="rId11"/>
    <p:sldId id="298" r:id="rId12"/>
    <p:sldId id="299" r:id="rId13"/>
    <p:sldId id="300" r:id="rId14"/>
    <p:sldId id="301" r:id="rId15"/>
    <p:sldId id="303" r:id="rId16"/>
    <p:sldId id="285" r:id="rId17"/>
    <p:sldId id="302" r:id="rId18"/>
    <p:sldId id="278"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Oswald" panose="00000500000000000000" pitchFamily="2" charset="0"/>
      <p:regular r:id="rId25"/>
      <p:bold r:id="rId26"/>
    </p:embeddedFont>
    <p:embeddedFont>
      <p:font typeface="Source Sans Pro" panose="020B0503030403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4" d="100"/>
          <a:sy n="94" d="100"/>
        </p:scale>
        <p:origin x="72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357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110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576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588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55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679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149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d566ac1d1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d566ac1d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536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hyperlink" Target="https://bit.ly/3qLmmrC"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HELLO!</a:t>
            </a:r>
            <a:endParaRPr sz="10000" dirty="0"/>
          </a:p>
        </p:txBody>
      </p:sp>
      <p:sp>
        <p:nvSpPr>
          <p:cNvPr id="479" name="Google Shape;479;p1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We are Group-18</a:t>
            </a:r>
            <a:endParaRPr sz="3600" b="1" dirty="0"/>
          </a:p>
          <a:p>
            <a:pPr marL="0" lvl="0" indent="0" algn="ctr" rtl="0">
              <a:spcBef>
                <a:spcPts val="600"/>
              </a:spcBef>
              <a:spcAft>
                <a:spcPts val="0"/>
              </a:spcAft>
              <a:buClr>
                <a:schemeClr val="dk1"/>
              </a:buClr>
              <a:buSzPts val="1100"/>
              <a:buFont typeface="Arial"/>
              <a:buNone/>
            </a:pPr>
            <a:endParaRPr lang="en" sz="1050" dirty="0"/>
          </a:p>
          <a:p>
            <a:pPr marL="0" lvl="0" indent="0" algn="ctr" rtl="0">
              <a:spcBef>
                <a:spcPts val="600"/>
              </a:spcBef>
              <a:spcAft>
                <a:spcPts val="0"/>
              </a:spcAft>
              <a:buClr>
                <a:schemeClr val="dk1"/>
              </a:buClr>
              <a:buSzPts val="1100"/>
              <a:buFont typeface="Arial"/>
              <a:buNone/>
            </a:pPr>
            <a:r>
              <a:rPr lang="en" dirty="0"/>
              <a:t>With Our project </a:t>
            </a:r>
            <a:r>
              <a:rPr lang="en-IN" dirty="0"/>
              <a:t>YoutubeSubtitle Downloader</a:t>
            </a:r>
            <a:endParaRPr dirty="0"/>
          </a:p>
          <a:p>
            <a:pPr marL="0" lvl="0" indent="0" algn="ctr" rtl="0">
              <a:spcBef>
                <a:spcPts val="600"/>
              </a:spcBef>
              <a:spcAft>
                <a:spcPts val="0"/>
              </a:spcAft>
              <a:buNone/>
            </a:pPr>
            <a:endParaRPr sz="3600" b="1" dirty="0"/>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2" name="Google Shape;532;p21"/>
          <p:cNvSpPr txBox="1">
            <a:spLocks noGrp="1"/>
          </p:cNvSpPr>
          <p:nvPr>
            <p:ph type="body" idx="1"/>
          </p:nvPr>
        </p:nvSpPr>
        <p:spPr>
          <a:xfrm>
            <a:off x="739327" y="231997"/>
            <a:ext cx="7829318" cy="1636233"/>
          </a:xfrm>
          <a:prstGeom prst="rect">
            <a:avLst/>
          </a:prstGeom>
        </p:spPr>
        <p:txBody>
          <a:bodyPr spcFirstLastPara="1" wrap="square" lIns="91425" tIns="91425" rIns="91425" bIns="91425" anchor="t" anchorCtr="0">
            <a:noAutofit/>
          </a:bodyPr>
          <a:lstStyle/>
          <a:p>
            <a:pPr marL="0" lvl="0" indent="0">
              <a:buNone/>
            </a:pPr>
            <a:r>
              <a:rPr lang="en-IN" b="1" dirty="0"/>
              <a:t>Step 3 </a:t>
            </a:r>
            <a:endParaRPr lang="en-IN" dirty="0"/>
          </a:p>
          <a:p>
            <a:pPr marL="127000" indent="0">
              <a:buNone/>
            </a:pPr>
            <a:r>
              <a:rPr lang="en-IN" sz="1400" dirty="0"/>
              <a:t>When you enter the video URL, there you can find two options, select 1 for the original English subtitle and select 2 for translated subtitles..</a:t>
            </a:r>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10" name="image6.png"/>
          <p:cNvPicPr/>
          <p:nvPr/>
        </p:nvPicPr>
        <p:blipFill rotWithShape="1">
          <a:blip r:embed="rId3" cstate="print">
            <a:extLst>
              <a:ext uri="{28A0092B-C50C-407E-A947-70E740481C1C}">
                <a14:useLocalDpi xmlns:a14="http://schemas.microsoft.com/office/drawing/2010/main"/>
              </a:ext>
            </a:extLst>
          </a:blip>
          <a:srcRect t="1" b="-1279"/>
          <a:stretch/>
        </p:blipFill>
        <p:spPr bwMode="auto">
          <a:xfrm>
            <a:off x="2494669" y="1410397"/>
            <a:ext cx="4318635" cy="2733675"/>
          </a:xfrm>
          <a:prstGeom prst="rect">
            <a:avLst/>
          </a:prstGeom>
          <a:ln w="38100" cap="sq" cmpd="thickThin" algn="ctr">
            <a:solidFill>
              <a:schemeClr val="accent6">
                <a:lumMod val="75000"/>
              </a:schemeClr>
            </a:solidFill>
            <a:prstDash val="solid"/>
            <a:miter lim="800000"/>
            <a:headEnd type="none" w="med" len="med"/>
            <a:tailEnd type="none" w="med" len="med"/>
          </a:ln>
          <a:effectLst>
            <a:innerShdw blurRad="76200">
              <a:srgbClr val="000000"/>
            </a:inn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3763699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2">
                                            <p:txEl>
                                              <p:pRg st="0" end="0"/>
                                            </p:txEl>
                                          </p:spTgt>
                                        </p:tgtEl>
                                        <p:attrNameLst>
                                          <p:attrName>style.visibility</p:attrName>
                                        </p:attrNameLst>
                                      </p:cBhvr>
                                      <p:to>
                                        <p:strVal val="visible"/>
                                      </p:to>
                                    </p:set>
                                    <p:animEffect transition="in" filter="fade">
                                      <p:cBhvr>
                                        <p:cTn id="7" dur="750"/>
                                        <p:tgtEl>
                                          <p:spTgt spid="532">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532">
                                            <p:txEl>
                                              <p:pRg st="1" end="1"/>
                                            </p:txEl>
                                          </p:spTgt>
                                        </p:tgtEl>
                                        <p:attrNameLst>
                                          <p:attrName>style.visibility</p:attrName>
                                        </p:attrNameLst>
                                      </p:cBhvr>
                                      <p:to>
                                        <p:strVal val="visible"/>
                                      </p:to>
                                    </p:set>
                                    <p:animEffect transition="in" filter="fade">
                                      <p:cBhvr>
                                        <p:cTn id="11" dur="500"/>
                                        <p:tgtEl>
                                          <p:spTgt spid="532">
                                            <p:txEl>
                                              <p:pRg st="1" end="1"/>
                                            </p:txEl>
                                          </p:spTgt>
                                        </p:tgtEl>
                                      </p:cBhvr>
                                    </p:animEffect>
                                  </p:childTnLst>
                                </p:cTn>
                              </p:par>
                            </p:childTnLst>
                          </p:cTn>
                        </p:par>
                        <p:par>
                          <p:cTn id="12" fill="hold">
                            <p:stCondLst>
                              <p:cond delay="1250"/>
                            </p:stCondLst>
                            <p:childTnLst>
                              <p:par>
                                <p:cTn id="13" presetID="53" presetClass="entr" presetSubtype="16"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8" name="Google Shape;532;p21"/>
          <p:cNvSpPr txBox="1">
            <a:spLocks noGrp="1"/>
          </p:cNvSpPr>
          <p:nvPr>
            <p:ph type="body" idx="1"/>
          </p:nvPr>
        </p:nvSpPr>
        <p:spPr>
          <a:xfrm>
            <a:off x="586521" y="634843"/>
            <a:ext cx="7970254" cy="1636233"/>
          </a:xfrm>
          <a:prstGeom prst="rect">
            <a:avLst/>
          </a:prstGeom>
        </p:spPr>
        <p:txBody>
          <a:bodyPr spcFirstLastPara="1" wrap="square" lIns="91425" tIns="91425" rIns="91425" bIns="91425" anchor="t" anchorCtr="0">
            <a:noAutofit/>
          </a:bodyPr>
          <a:lstStyle/>
          <a:p>
            <a:pPr marL="285750" indent="-285750"/>
            <a:r>
              <a:rPr lang="en-IN" b="1" dirty="0"/>
              <a:t>If Select 1  in Step 3</a:t>
            </a:r>
            <a:endParaRPr lang="en-IN" dirty="0"/>
          </a:p>
          <a:p>
            <a:pPr marL="127000" indent="0">
              <a:buNone/>
            </a:pPr>
            <a:r>
              <a:rPr lang="en-IN" sz="1400" dirty="0"/>
              <a:t>If you choose option 1 for the original English subtitle then you are directly redirected to choose the preferred file name for the subtitle file.</a:t>
            </a:r>
          </a:p>
        </p:txBody>
      </p:sp>
      <p:pic>
        <p:nvPicPr>
          <p:cNvPr id="12" name="image4.png"/>
          <p:cNvPicPr/>
          <p:nvPr/>
        </p:nvPicPr>
        <p:blipFill rotWithShape="1">
          <a:blip r:embed="rId3" cstate="hqprint">
            <a:extLst>
              <a:ext uri="{28A0092B-C50C-407E-A947-70E740481C1C}">
                <a14:useLocalDpi xmlns:a14="http://schemas.microsoft.com/office/drawing/2010/main"/>
              </a:ext>
            </a:extLst>
          </a:blip>
          <a:srcRect/>
          <a:stretch/>
        </p:blipFill>
        <p:spPr bwMode="auto">
          <a:xfrm>
            <a:off x="1326411" y="1942692"/>
            <a:ext cx="2987675" cy="1979930"/>
          </a:xfrm>
          <a:prstGeom prst="rect">
            <a:avLst/>
          </a:prstGeom>
          <a:ln w="38100" cap="sq" cmpd="thickThin" algn="ctr">
            <a:solidFill>
              <a:schemeClr val="accent6">
                <a:lumMod val="75000"/>
              </a:schemeClr>
            </a:solidFill>
            <a:prstDash val="solid"/>
            <a:miter lim="800000"/>
            <a:headEnd type="none" w="med" len="med"/>
            <a:tailEnd type="none" w="med" len="med"/>
          </a:ln>
          <a:effectLst>
            <a:innerShdw blurRad="76200">
              <a:srgbClr val="000000"/>
            </a:innerShdw>
          </a:effectLst>
          <a:extLst>
            <a:ext uri="{53640926-AAD7-44D8-BBD7-CCE9431645EC}">
              <a14:shadowObscured xmlns:a14="http://schemas.microsoft.com/office/drawing/2010/main"/>
            </a:ext>
          </a:extLst>
        </p:spPr>
      </p:pic>
      <p:pic>
        <p:nvPicPr>
          <p:cNvPr id="13" name="Picture 12" descr="D:\user\Desktop\WhatsApp Image 2022-01-05 at 12.51.29 AM.jpeg"/>
          <p:cNvPicPr/>
          <p:nvPr/>
        </p:nvPicPr>
        <p:blipFill rotWithShape="1">
          <a:blip r:embed="rId4" cstate="hqprint">
            <a:extLst>
              <a:ext uri="{28A0092B-C50C-407E-A947-70E740481C1C}">
                <a14:useLocalDpi xmlns:a14="http://schemas.microsoft.com/office/drawing/2010/main"/>
              </a:ext>
            </a:extLst>
          </a:blip>
          <a:srcRect/>
          <a:stretch/>
        </p:blipFill>
        <p:spPr bwMode="auto">
          <a:xfrm>
            <a:off x="5053976" y="1934119"/>
            <a:ext cx="2981325" cy="1997075"/>
          </a:xfrm>
          <a:prstGeom prst="rect">
            <a:avLst/>
          </a:prstGeom>
          <a:ln w="38100" cap="sq" cmpd="thickThin">
            <a:solidFill>
              <a:schemeClr val="accent6">
                <a:lumMod val="75000"/>
              </a:schemeClr>
            </a:solidFill>
            <a:prstDash val="solid"/>
            <a:miter lim="800000"/>
          </a:ln>
          <a:effectLst>
            <a:innerShdw blurRad="76200">
              <a:srgbClr val="000000"/>
            </a:inn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416329873"/>
      </p:ext>
    </p:extLst>
  </p:cSld>
  <p:clrMapOvr>
    <a:masterClrMapping/>
  </p:clrMapOvr>
  <p:transition spd="slow">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50"/>
                                        <p:tgtEl>
                                          <p:spTgt spid="8">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250"/>
                            </p:stCondLst>
                            <p:childTnLst>
                              <p:par>
                                <p:cTn id="13" presetID="53" presetClass="entr" presetSubtype="16"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par>
                          <p:cTn id="18" fill="hold">
                            <p:stCondLst>
                              <p:cond delay="1750"/>
                            </p:stCondLst>
                            <p:childTnLst>
                              <p:par>
                                <p:cTn id="19" presetID="53" presetClass="entr" presetSubtype="16"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8" name="Google Shape;532;p21"/>
          <p:cNvSpPr txBox="1">
            <a:spLocks noGrp="1"/>
          </p:cNvSpPr>
          <p:nvPr>
            <p:ph type="body" idx="1"/>
          </p:nvPr>
        </p:nvSpPr>
        <p:spPr>
          <a:xfrm>
            <a:off x="332759" y="491004"/>
            <a:ext cx="8498366" cy="1636233"/>
          </a:xfrm>
          <a:prstGeom prst="rect">
            <a:avLst/>
          </a:prstGeom>
        </p:spPr>
        <p:txBody>
          <a:bodyPr spcFirstLastPara="1" wrap="square" lIns="91425" tIns="91425" rIns="91425" bIns="91425" anchor="t" anchorCtr="0">
            <a:noAutofit/>
          </a:bodyPr>
          <a:lstStyle/>
          <a:p>
            <a:pPr marL="285750" indent="-285750"/>
            <a:r>
              <a:rPr lang="en-IN" b="1" dirty="0"/>
              <a:t>If Select 2  in Step 3</a:t>
            </a:r>
            <a:endParaRPr lang="en-IN" dirty="0"/>
          </a:p>
          <a:p>
            <a:pPr marL="127000" indent="0">
              <a:buNone/>
            </a:pPr>
            <a:r>
              <a:rPr lang="en-IN" sz="1400" dirty="0"/>
              <a:t>If you selected option 2 for the translated subtitles, there you can find 3 languages Hindi, Bengali, and Spanish. The next step is to select the language using code like ‘</a:t>
            </a:r>
            <a:r>
              <a:rPr lang="en-IN" sz="1400" dirty="0">
                <a:solidFill>
                  <a:srgbClr val="FF0000"/>
                </a:solidFill>
              </a:rPr>
              <a:t>hi</a:t>
            </a:r>
            <a:r>
              <a:rPr lang="en-IN" sz="1400" dirty="0"/>
              <a:t>’ for HINDI, ‘</a:t>
            </a:r>
            <a:r>
              <a:rPr lang="en-IN" sz="1400" dirty="0">
                <a:solidFill>
                  <a:srgbClr val="FF0000"/>
                </a:solidFill>
              </a:rPr>
              <a:t>bn</a:t>
            </a:r>
            <a:r>
              <a:rPr lang="en-IN" sz="1400" dirty="0"/>
              <a:t>’ for BENGALI, and ‘</a:t>
            </a:r>
            <a:r>
              <a:rPr lang="en-IN" sz="1400" dirty="0">
                <a:solidFill>
                  <a:srgbClr val="FF0000"/>
                </a:solidFill>
              </a:rPr>
              <a:t>es</a:t>
            </a:r>
            <a:r>
              <a:rPr lang="en-IN" sz="1400" dirty="0"/>
              <a:t>’ for SPANISH. Then you select your language, you are redirected to choose the preferred file name for the subtitle file.</a:t>
            </a:r>
          </a:p>
        </p:txBody>
      </p:sp>
      <p:pic>
        <p:nvPicPr>
          <p:cNvPr id="6" name="Picture 5" descr="D:\user\Desktop\gtp6.png"/>
          <p:cNvPicPr/>
          <p:nvPr/>
        </p:nvPicPr>
        <p:blipFill rotWithShape="1">
          <a:blip r:embed="rId3" cstate="print">
            <a:extLst>
              <a:ext uri="{28A0092B-C50C-407E-A947-70E740481C1C}">
                <a14:useLocalDpi xmlns:a14="http://schemas.microsoft.com/office/drawing/2010/main"/>
              </a:ext>
            </a:extLst>
          </a:blip>
          <a:srcRect r="24898" b="24070"/>
          <a:stretch/>
        </p:blipFill>
        <p:spPr bwMode="auto">
          <a:xfrm>
            <a:off x="1155776" y="1883201"/>
            <a:ext cx="2990850" cy="1979295"/>
          </a:xfrm>
          <a:prstGeom prst="rect">
            <a:avLst/>
          </a:prstGeom>
          <a:ln w="38100" cap="sq" cmpd="thickThin">
            <a:solidFill>
              <a:schemeClr val="accent6">
                <a:lumMod val="75000"/>
              </a:schemeClr>
            </a:solidFill>
            <a:prstDash val="solid"/>
            <a:miter lim="800000"/>
          </a:ln>
          <a:effectLst>
            <a:innerShdw blurRad="76200">
              <a:srgbClr val="000000"/>
            </a:innerShdw>
          </a:effectLst>
          <a:extLst>
            <a:ext uri="{53640926-AAD7-44D8-BBD7-CCE9431645EC}">
              <a14:shadowObscured xmlns:a14="http://schemas.microsoft.com/office/drawing/2010/main"/>
            </a:ext>
          </a:extLst>
        </p:spPr>
      </p:pic>
      <p:pic>
        <p:nvPicPr>
          <p:cNvPr id="7" name="Picture 6" descr="D:\user\Desktop\WhatsApp Image 2022-01-05 at 12.52.54 AM.jpeg"/>
          <p:cNvPicPr/>
          <p:nvPr/>
        </p:nvPicPr>
        <p:blipFill rotWithShape="1">
          <a:blip r:embed="rId4" cstate="hqprint">
            <a:extLst>
              <a:ext uri="{28A0092B-C50C-407E-A947-70E740481C1C}">
                <a14:useLocalDpi xmlns:a14="http://schemas.microsoft.com/office/drawing/2010/main"/>
              </a:ext>
            </a:extLst>
          </a:blip>
          <a:srcRect/>
          <a:stretch/>
        </p:blipFill>
        <p:spPr bwMode="auto">
          <a:xfrm>
            <a:off x="4988303" y="1882566"/>
            <a:ext cx="2990850" cy="1979930"/>
          </a:xfrm>
          <a:prstGeom prst="rect">
            <a:avLst/>
          </a:prstGeom>
          <a:ln w="38100" cap="sq" cmpd="thickThin">
            <a:solidFill>
              <a:schemeClr val="accent6">
                <a:lumMod val="75000"/>
              </a:schemeClr>
            </a:solidFill>
            <a:prstDash val="solid"/>
            <a:miter lim="800000"/>
          </a:ln>
          <a:effectLst>
            <a:innerShdw blurRad="76200">
              <a:srgbClr val="000000"/>
            </a:inn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3393050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50"/>
                                        <p:tgtEl>
                                          <p:spTgt spid="8">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250"/>
                            </p:stCondLst>
                            <p:childTnLst>
                              <p:par>
                                <p:cTn id="13" presetID="53" presetClass="entr" presetSubtype="16"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1750"/>
                            </p:stCondLst>
                            <p:childTnLst>
                              <p:par>
                                <p:cTn id="19" presetID="53" presetClass="entr" presetSubtype="16"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2" name="Google Shape;532;p21"/>
          <p:cNvSpPr txBox="1">
            <a:spLocks noGrp="1"/>
          </p:cNvSpPr>
          <p:nvPr>
            <p:ph type="body" idx="1"/>
          </p:nvPr>
        </p:nvSpPr>
        <p:spPr>
          <a:xfrm>
            <a:off x="739326" y="365562"/>
            <a:ext cx="7829318" cy="1031724"/>
          </a:xfrm>
          <a:prstGeom prst="rect">
            <a:avLst/>
          </a:prstGeom>
        </p:spPr>
        <p:txBody>
          <a:bodyPr spcFirstLastPara="1" wrap="square" lIns="91425" tIns="91425" rIns="91425" bIns="91425" anchor="t" anchorCtr="0">
            <a:noAutofit/>
          </a:bodyPr>
          <a:lstStyle/>
          <a:p>
            <a:pPr marL="0" lvl="0" indent="0">
              <a:buNone/>
            </a:pPr>
            <a:r>
              <a:rPr lang="en-IN" b="1" dirty="0"/>
              <a:t>Step 4 </a:t>
            </a:r>
            <a:endParaRPr lang="en-IN" dirty="0"/>
          </a:p>
          <a:p>
            <a:pPr marL="127000" indent="0">
              <a:buNone/>
            </a:pPr>
            <a:r>
              <a:rPr lang="en-IN" sz="1400" dirty="0"/>
              <a:t>In the end, you can find your subtitle file on the same folder which you used to operate the tool.</a:t>
            </a:r>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7" name="Picture 6" descr="D:\user\Desktop\WhatsApp Image 2022-01-05 at 1.03.57 AM.jpeg"/>
          <p:cNvPicPr/>
          <p:nvPr/>
        </p:nvPicPr>
        <p:blipFill>
          <a:blip r:embed="rId3">
            <a:extLst>
              <a:ext uri="{28A0092B-C50C-407E-A947-70E740481C1C}">
                <a14:useLocalDpi xmlns:a14="http://schemas.microsoft.com/office/drawing/2010/main"/>
              </a:ext>
            </a:extLst>
          </a:blip>
          <a:srcRect/>
          <a:stretch>
            <a:fillRect/>
          </a:stretch>
        </p:blipFill>
        <p:spPr bwMode="auto">
          <a:xfrm>
            <a:off x="2172017" y="1222057"/>
            <a:ext cx="4799965" cy="2699385"/>
          </a:xfrm>
          <a:prstGeom prst="rect">
            <a:avLst/>
          </a:prstGeom>
          <a:ln w="38100" cap="sq" cmpd="thickThin">
            <a:solidFill>
              <a:schemeClr val="accent6">
                <a:lumMod val="75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1472084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2">
                                            <p:txEl>
                                              <p:pRg st="0" end="0"/>
                                            </p:txEl>
                                          </p:spTgt>
                                        </p:tgtEl>
                                        <p:attrNameLst>
                                          <p:attrName>style.visibility</p:attrName>
                                        </p:attrNameLst>
                                      </p:cBhvr>
                                      <p:to>
                                        <p:strVal val="visible"/>
                                      </p:to>
                                    </p:set>
                                    <p:animEffect transition="in" filter="fade">
                                      <p:cBhvr>
                                        <p:cTn id="7" dur="750"/>
                                        <p:tgtEl>
                                          <p:spTgt spid="532">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532">
                                            <p:txEl>
                                              <p:pRg st="1" end="1"/>
                                            </p:txEl>
                                          </p:spTgt>
                                        </p:tgtEl>
                                        <p:attrNameLst>
                                          <p:attrName>style.visibility</p:attrName>
                                        </p:attrNameLst>
                                      </p:cBhvr>
                                      <p:to>
                                        <p:strVal val="visible"/>
                                      </p:to>
                                    </p:set>
                                    <p:animEffect transition="in" filter="fade">
                                      <p:cBhvr>
                                        <p:cTn id="11" dur="500"/>
                                        <p:tgtEl>
                                          <p:spTgt spid="532">
                                            <p:txEl>
                                              <p:pRg st="1" end="1"/>
                                            </p:txEl>
                                          </p:spTgt>
                                        </p:tgtEl>
                                      </p:cBhvr>
                                    </p:animEffect>
                                  </p:childTnLst>
                                </p:cTn>
                              </p:par>
                            </p:childTnLst>
                          </p:cTn>
                        </p:par>
                        <p:par>
                          <p:cTn id="12" fill="hold">
                            <p:stCondLst>
                              <p:cond delay="1250"/>
                            </p:stCondLst>
                            <p:childTnLst>
                              <p:par>
                                <p:cTn id="13" presetID="53" presetClass="entr" presetSubtype="16"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306246" y="1771537"/>
            <a:ext cx="6996600" cy="943200"/>
          </a:xfrm>
          <a:prstGeom prst="rect">
            <a:avLst/>
          </a:prstGeom>
        </p:spPr>
        <p:txBody>
          <a:bodyPr spcFirstLastPara="1" wrap="square" lIns="91425" tIns="91425" rIns="91425" bIns="91425" anchor="ctr" anchorCtr="0">
            <a:noAutofit/>
          </a:bodyPr>
          <a:lstStyle/>
          <a:p>
            <a:pPr lvl="0"/>
            <a:r>
              <a:rPr lang="en-IN" sz="2800" dirty="0"/>
              <a:t>USE CASE </a:t>
            </a:r>
            <a:r>
              <a:rPr lang="en-IN" sz="2800" dirty="0">
                <a:solidFill>
                  <a:schemeClr val="accent2"/>
                </a:solidFill>
              </a:rPr>
              <a:t>DIAGRAM</a:t>
            </a:r>
          </a:p>
        </p:txBody>
      </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5" name="Picture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421567" y="1633018"/>
            <a:ext cx="819695" cy="81969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49669" y="3080036"/>
            <a:ext cx="476689" cy="47668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631936" y="3076363"/>
            <a:ext cx="689717" cy="689717"/>
          </a:xfrm>
          <a:prstGeom prst="rect">
            <a:avLst/>
          </a:prstGeom>
        </p:spPr>
      </p:pic>
      <p:pic>
        <p:nvPicPr>
          <p:cNvPr id="4" name="Picture 3"/>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369981" y="277207"/>
            <a:ext cx="3479688" cy="4152646"/>
          </a:xfrm>
          <a:prstGeom prst="rect">
            <a:avLst/>
          </a:prstGeom>
        </p:spPr>
      </p:pic>
    </p:spTree>
    <p:extLst>
      <p:ext uri="{BB962C8B-B14F-4D97-AF65-F5344CB8AC3E}">
        <p14:creationId xmlns:p14="http://schemas.microsoft.com/office/powerpoint/2010/main" val="23179729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50" y="1401344"/>
            <a:ext cx="7772400" cy="1733361"/>
          </a:xfrm>
          <a:prstGeom prst="rect">
            <a:avLst/>
          </a:prstGeom>
        </p:spPr>
        <p:txBody>
          <a:bodyPr spcFirstLastPara="1" wrap="square" lIns="91425" tIns="91425" rIns="91425" bIns="91425" anchor="b" anchorCtr="0">
            <a:noAutofit/>
          </a:bodyPr>
          <a:lstStyle/>
          <a:p>
            <a:pPr lvl="0"/>
            <a:r>
              <a:rPr lang="en-IN" sz="9600" dirty="0"/>
              <a:t>CODE</a:t>
            </a:r>
            <a:endParaRPr sz="9000" dirty="0"/>
          </a:p>
        </p:txBody>
      </p:sp>
      <p:sp>
        <p:nvSpPr>
          <p:cNvPr id="507" name="Google Shape;507;p19"/>
          <p:cNvSpPr txBox="1">
            <a:spLocks noGrp="1"/>
          </p:cNvSpPr>
          <p:nvPr>
            <p:ph type="subTitle" idx="4294967295"/>
          </p:nvPr>
        </p:nvSpPr>
        <p:spPr>
          <a:xfrm>
            <a:off x="2169650" y="3134705"/>
            <a:ext cx="4804800" cy="784800"/>
          </a:xfrm>
          <a:prstGeom prst="rect">
            <a:avLst/>
          </a:prstGeom>
        </p:spPr>
        <p:txBody>
          <a:bodyPr spcFirstLastPara="1" wrap="square" lIns="91425" tIns="91425" rIns="91425" bIns="91425" anchor="t" anchorCtr="0">
            <a:noAutofit/>
          </a:bodyPr>
          <a:lstStyle/>
          <a:p>
            <a:pPr marL="0" lvl="0" indent="0" algn="ctr">
              <a:buNone/>
            </a:pPr>
            <a:r>
              <a:rPr lang="en-IN" sz="1800" dirty="0"/>
              <a:t>Check the program code through this link </a:t>
            </a:r>
          </a:p>
          <a:p>
            <a:pPr marL="0" lvl="0" indent="0" algn="ctr">
              <a:buNone/>
            </a:pPr>
            <a:r>
              <a:rPr lang="en-IN" sz="1800" dirty="0">
                <a:solidFill>
                  <a:schemeClr val="accent1">
                    <a:lumMod val="60000"/>
                    <a:lumOff val="40000"/>
                  </a:schemeClr>
                </a:solidFill>
                <a:hlinkClick r:id="rId4" action="ppaction://program">
                  <a:snd r:embed="rId3" name="arrow.wav"/>
                </a:hlinkClick>
              </a:rPr>
              <a:t>https://bit.ly/3qLmmrC</a:t>
            </a:r>
            <a:endParaRPr sz="1800" dirty="0">
              <a:solidFill>
                <a:schemeClr val="accent1">
                  <a:lumMod val="60000"/>
                  <a:lumOff val="40000"/>
                </a:schemeClr>
              </a:solidFill>
            </a:endParaRPr>
          </a:p>
        </p:txBody>
      </p:sp>
      <p:grpSp>
        <p:nvGrpSpPr>
          <p:cNvPr id="3" name="Group 2"/>
          <p:cNvGrpSpPr/>
          <p:nvPr/>
        </p:nvGrpSpPr>
        <p:grpSpPr>
          <a:xfrm>
            <a:off x="4297945" y="482928"/>
            <a:ext cx="1166508" cy="1166538"/>
            <a:chOff x="4146170" y="640688"/>
            <a:chExt cx="1166508" cy="1166538"/>
          </a:xfrm>
        </p:grpSpPr>
        <p:sp>
          <p:nvSpPr>
            <p:cNvPr id="509" name="Google Shape;509;p19"/>
            <p:cNvSpPr/>
            <p:nvPr/>
          </p:nvSpPr>
          <p:spPr>
            <a:xfrm>
              <a:off x="4584929" y="1079432"/>
              <a:ext cx="604141" cy="60419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4146170" y="640688"/>
              <a:ext cx="1166508" cy="1166538"/>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p:cNvGrpSpPr/>
          <p:nvPr/>
        </p:nvGrpSpPr>
        <p:grpSpPr>
          <a:xfrm rot="20896742">
            <a:off x="-1156011" y="2268024"/>
            <a:ext cx="631658" cy="587659"/>
            <a:chOff x="3296871" y="1116018"/>
            <a:chExt cx="631658" cy="587659"/>
          </a:xfrm>
        </p:grpSpPr>
        <p:sp>
          <p:nvSpPr>
            <p:cNvPr id="512" name="Google Shape;512;p19"/>
            <p:cNvSpPr/>
            <p:nvPr/>
          </p:nvSpPr>
          <p:spPr>
            <a:xfrm rot="1940693">
              <a:off x="3340903" y="1116018"/>
              <a:ext cx="587626" cy="587659"/>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rot="1940693">
              <a:off x="3296871" y="1426203"/>
              <a:ext cx="97164" cy="97164"/>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rot="1940693">
              <a:off x="3342182" y="1507747"/>
              <a:ext cx="62335" cy="6233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rot="1940693">
              <a:off x="3312076" y="1373726"/>
              <a:ext cx="62368" cy="62368"/>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981451" y="48294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470275" y="114462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1882530239"/>
      </p:ext>
    </p:extLst>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0066 0.28981 L 0.49653 -0.24692 " pathEditMode="relative" rAng="0" ptsTypes="AA">
                                      <p:cBhvr>
                                        <p:cTn id="6" dur="2000" fill="hold"/>
                                        <p:tgtEl>
                                          <p:spTgt spid="2"/>
                                        </p:tgtEl>
                                        <p:attrNameLst>
                                          <p:attrName>ppt_x</p:attrName>
                                          <p:attrName>ppt_y</p:attrName>
                                        </p:attrNameLst>
                                      </p:cBhvr>
                                      <p:rCtr x="25156" y="-26852"/>
                                    </p:animMotion>
                                  </p:childTnLst>
                                </p:cTn>
                              </p:par>
                              <p:par>
                                <p:cTn id="7" presetID="8" presetClass="emph" presetSubtype="0" repeatCount="indefinite" fill="hold" grpId="0" nodeType="withEffect">
                                  <p:stCondLst>
                                    <p:cond delay="0"/>
                                  </p:stCondLst>
                                  <p:childTnLst>
                                    <p:animRot by="21600000">
                                      <p:cBhvr>
                                        <p:cTn id="8" dur="2000" fill="hold"/>
                                        <p:tgtEl>
                                          <p:spTgt spid="516"/>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517"/>
                                        </p:tgtEl>
                                        <p:attrNameLst>
                                          <p:attrName>r</p:attrName>
                                        </p:attrNameLst>
                                      </p:cBhvr>
                                    </p:animRot>
                                  </p:childTnLst>
                                </p:cTn>
                              </p:par>
                              <p:par>
                                <p:cTn id="11" presetID="32" presetClass="emph" presetSubtype="0" fill="hold" nodeType="withEffect">
                                  <p:stCondLst>
                                    <p:cond delay="0"/>
                                  </p:stCondLst>
                                  <p:childTnLst>
                                    <p:animRot by="120000">
                                      <p:cBhvr>
                                        <p:cTn id="12" dur="200" fill="hold">
                                          <p:stCondLst>
                                            <p:cond delay="0"/>
                                          </p:stCondLst>
                                        </p:cTn>
                                        <p:tgtEl>
                                          <p:spTgt spid="3"/>
                                        </p:tgtEl>
                                        <p:attrNameLst>
                                          <p:attrName>r</p:attrName>
                                        </p:attrNameLst>
                                      </p:cBhvr>
                                    </p:animRot>
                                    <p:animRot by="-240000">
                                      <p:cBhvr>
                                        <p:cTn id="13" dur="400" fill="hold">
                                          <p:stCondLst>
                                            <p:cond delay="400"/>
                                          </p:stCondLst>
                                        </p:cTn>
                                        <p:tgtEl>
                                          <p:spTgt spid="3"/>
                                        </p:tgtEl>
                                        <p:attrNameLst>
                                          <p:attrName>r</p:attrName>
                                        </p:attrNameLst>
                                      </p:cBhvr>
                                    </p:animRot>
                                    <p:animRot by="240000">
                                      <p:cBhvr>
                                        <p:cTn id="14" dur="400" fill="hold">
                                          <p:stCondLst>
                                            <p:cond delay="800"/>
                                          </p:stCondLst>
                                        </p:cTn>
                                        <p:tgtEl>
                                          <p:spTgt spid="3"/>
                                        </p:tgtEl>
                                        <p:attrNameLst>
                                          <p:attrName>r</p:attrName>
                                        </p:attrNameLst>
                                      </p:cBhvr>
                                    </p:animRot>
                                    <p:animRot by="-240000">
                                      <p:cBhvr>
                                        <p:cTn id="15" dur="400" fill="hold">
                                          <p:stCondLst>
                                            <p:cond delay="1200"/>
                                          </p:stCondLst>
                                        </p:cTn>
                                        <p:tgtEl>
                                          <p:spTgt spid="3"/>
                                        </p:tgtEl>
                                        <p:attrNameLst>
                                          <p:attrName>r</p:attrName>
                                        </p:attrNameLst>
                                      </p:cBhvr>
                                    </p:animRot>
                                    <p:animRot by="120000">
                                      <p:cBhvr>
                                        <p:cTn id="16" dur="400" fill="hold">
                                          <p:stCondLst>
                                            <p:cond delay="1600"/>
                                          </p:stCondLst>
                                        </p:cTn>
                                        <p:tgtEl>
                                          <p:spTgt spid="3"/>
                                        </p:tgtEl>
                                        <p:attrNameLst>
                                          <p:attrName>r</p:attrName>
                                        </p:attrNameLst>
                                      </p:cBhvr>
                                    </p:animRot>
                                  </p:childTnLst>
                                </p:cTn>
                              </p:par>
                              <p:par>
                                <p:cTn id="17" presetID="10" presetClass="entr" presetSubtype="0" fill="hold" grpId="0" nodeType="withEffect">
                                  <p:stCondLst>
                                    <p:cond delay="0"/>
                                  </p:stCondLst>
                                  <p:childTnLst>
                                    <p:set>
                                      <p:cBhvr>
                                        <p:cTn id="18" dur="1" fill="hold">
                                          <p:stCondLst>
                                            <p:cond delay="0"/>
                                          </p:stCondLst>
                                        </p:cTn>
                                        <p:tgtEl>
                                          <p:spTgt spid="506"/>
                                        </p:tgtEl>
                                        <p:attrNameLst>
                                          <p:attrName>style.visibility</p:attrName>
                                        </p:attrNameLst>
                                      </p:cBhvr>
                                      <p:to>
                                        <p:strVal val="visible"/>
                                      </p:to>
                                    </p:set>
                                    <p:animEffect transition="in" filter="fade">
                                      <p:cBhvr>
                                        <p:cTn id="19" dur="1000"/>
                                        <p:tgtEl>
                                          <p:spTgt spid="506"/>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507">
                                            <p:txEl>
                                              <p:pRg st="0" end="0"/>
                                            </p:txEl>
                                          </p:spTgt>
                                        </p:tgtEl>
                                        <p:attrNameLst>
                                          <p:attrName>style.visibility</p:attrName>
                                        </p:attrNameLst>
                                      </p:cBhvr>
                                      <p:to>
                                        <p:strVal val="visible"/>
                                      </p:to>
                                    </p:set>
                                    <p:animEffect transition="in" filter="wipe(up)">
                                      <p:cBhvr>
                                        <p:cTn id="22" dur="500"/>
                                        <p:tgtEl>
                                          <p:spTgt spid="507">
                                            <p:txEl>
                                              <p:pRg st="0" end="0"/>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507">
                                            <p:txEl>
                                              <p:pRg st="1" end="1"/>
                                            </p:txEl>
                                          </p:spTgt>
                                        </p:tgtEl>
                                        <p:attrNameLst>
                                          <p:attrName>style.visibility</p:attrName>
                                        </p:attrNameLst>
                                      </p:cBhvr>
                                      <p:to>
                                        <p:strVal val="visible"/>
                                      </p:to>
                                    </p:set>
                                    <p:animEffect transition="in" filter="wipe(up)">
                                      <p:cBhvr>
                                        <p:cTn id="25" dur="500"/>
                                        <p:tgtEl>
                                          <p:spTgt spid="5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 grpId="0"/>
      <p:bldP spid="507" grpId="0" uiExpand="1" build="p"/>
      <p:bldP spid="516" grpId="0" animBg="1"/>
      <p:bldP spid="5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99470" y="183352"/>
            <a:ext cx="6996600" cy="715800"/>
          </a:xfrm>
          <a:prstGeom prst="rect">
            <a:avLst/>
          </a:prstGeom>
        </p:spPr>
        <p:txBody>
          <a:bodyPr spcFirstLastPara="1" wrap="square" lIns="91425" tIns="91425" rIns="91425" bIns="91425" anchor="b" anchorCtr="0">
            <a:noAutofit/>
          </a:bodyPr>
          <a:lstStyle/>
          <a:p>
            <a:pPr lvl="0"/>
            <a:r>
              <a:rPr lang="en-IN" sz="2800" dirty="0"/>
              <a:t>FUTURE WORKS</a:t>
            </a:r>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5" name="Group 4"/>
          <p:cNvGrpSpPr/>
          <p:nvPr/>
        </p:nvGrpSpPr>
        <p:grpSpPr>
          <a:xfrm>
            <a:off x="556573" y="1067758"/>
            <a:ext cx="5097863" cy="2573597"/>
            <a:chOff x="556573" y="1067758"/>
            <a:chExt cx="5097863" cy="2573597"/>
          </a:xfrm>
        </p:grpSpPr>
        <p:sp>
          <p:nvSpPr>
            <p:cNvPr id="832" name="Google Shape;832;p42"/>
            <p:cNvSpPr/>
            <p:nvPr/>
          </p:nvSpPr>
          <p:spPr>
            <a:xfrm>
              <a:off x="556573" y="1067758"/>
              <a:ext cx="3959258" cy="1460523"/>
            </a:xfrm>
            <a:prstGeom prst="rect">
              <a:avLst/>
            </a:prstGeom>
            <a:solidFill>
              <a:schemeClr val="lt2"/>
            </a:solidFill>
            <a:ln>
              <a:noFill/>
            </a:ln>
          </p:spPr>
          <p:txBody>
            <a:bodyPr spcFirstLastPara="1" wrap="square" lIns="91425" tIns="91425" rIns="1371600" bIns="91425" anchor="t" anchorCtr="0">
              <a:noAutofit/>
            </a:bodyPr>
            <a:lstStyle/>
            <a:p>
              <a:pPr lvl="0">
                <a:spcBef>
                  <a:spcPts val="600"/>
                </a:spcBef>
                <a:spcAft>
                  <a:spcPts val="600"/>
                </a:spcAft>
              </a:pPr>
              <a:r>
                <a:rPr lang="en-IN" dirty="0">
                  <a:solidFill>
                    <a:schemeClr val="dk1"/>
                  </a:solidFill>
                  <a:latin typeface="Source Sans Pro"/>
                  <a:ea typeface="Source Sans Pro"/>
                  <a:cs typeface="Source Sans Pro"/>
                  <a:sym typeface="Source Sans Pro"/>
                </a:rPr>
                <a:t>Our tool currently supports only 4 languages, in the end, our goal is to make the tool prepared for more languages.</a:t>
              </a:r>
              <a:endParaRPr dirty="0">
                <a:solidFill>
                  <a:schemeClr val="dk1"/>
                </a:solidFill>
                <a:latin typeface="Source Sans Pro"/>
                <a:ea typeface="Source Sans Pro"/>
                <a:cs typeface="Source Sans Pro"/>
                <a:sym typeface="Source Sans Pro"/>
              </a:endParaRPr>
            </a:p>
          </p:txBody>
        </p:sp>
        <p:sp>
          <p:nvSpPr>
            <p:cNvPr id="836" name="Google Shape;836;p42"/>
            <p:cNvSpPr/>
            <p:nvPr/>
          </p:nvSpPr>
          <p:spPr>
            <a:xfrm>
              <a:off x="3379364" y="1413417"/>
              <a:ext cx="2275072" cy="2227938"/>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rot="5400000">
              <a:off x="3713371" y="1694422"/>
              <a:ext cx="720000" cy="720000"/>
            </a:xfrm>
            <a:prstGeom prst="rect">
              <a:avLst/>
            </a:prstGeom>
          </p:spPr>
        </p:pic>
      </p:grpSp>
      <p:grpSp>
        <p:nvGrpSpPr>
          <p:cNvPr id="6" name="Group 5"/>
          <p:cNvGrpSpPr/>
          <p:nvPr/>
        </p:nvGrpSpPr>
        <p:grpSpPr>
          <a:xfrm>
            <a:off x="556573" y="1575409"/>
            <a:ext cx="5097863" cy="2573832"/>
            <a:chOff x="556573" y="1575409"/>
            <a:chExt cx="5097863" cy="2573832"/>
          </a:xfrm>
        </p:grpSpPr>
        <p:sp>
          <p:nvSpPr>
            <p:cNvPr id="834" name="Google Shape;834;p42"/>
            <p:cNvSpPr/>
            <p:nvPr/>
          </p:nvSpPr>
          <p:spPr>
            <a:xfrm>
              <a:off x="556573" y="2688718"/>
              <a:ext cx="3959258" cy="1460523"/>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a:p>
              <a:pPr lvl="0">
                <a:spcBef>
                  <a:spcPts val="600"/>
                </a:spcBef>
                <a:buClr>
                  <a:schemeClr val="dk1"/>
                </a:buClr>
                <a:buSzPts val="1100"/>
              </a:pPr>
              <a:r>
                <a:rPr lang="en-IN" dirty="0">
                  <a:solidFill>
                    <a:schemeClr val="dk1"/>
                  </a:solidFill>
                  <a:latin typeface="Source Sans Pro"/>
                  <a:ea typeface="Source Sans Pro"/>
                  <a:cs typeface="Source Sans Pro"/>
                  <a:sym typeface="Source Sans Pro"/>
                </a:rPr>
                <a:t>Currently, we are preparing to make a Chrome Extension so that users can download subtitles in a one-click solution.</a:t>
              </a:r>
            </a:p>
          </p:txBody>
        </p:sp>
        <p:sp>
          <p:nvSpPr>
            <p:cNvPr id="839" name="Google Shape;839;p42"/>
            <p:cNvSpPr/>
            <p:nvPr/>
          </p:nvSpPr>
          <p:spPr>
            <a:xfrm rot="16200000">
              <a:off x="3402931" y="1551842"/>
              <a:ext cx="2227938" cy="2275072"/>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Pictur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13371" y="2760081"/>
              <a:ext cx="720000" cy="720000"/>
            </a:xfrm>
            <a:prstGeom prst="rect">
              <a:avLst/>
            </a:prstGeom>
          </p:spPr>
        </p:pic>
      </p:grpSp>
      <p:grpSp>
        <p:nvGrpSpPr>
          <p:cNvPr id="8" name="Group 7"/>
          <p:cNvGrpSpPr/>
          <p:nvPr/>
        </p:nvGrpSpPr>
        <p:grpSpPr>
          <a:xfrm>
            <a:off x="3543509" y="1575409"/>
            <a:ext cx="5095458" cy="2573832"/>
            <a:chOff x="3543509" y="1575409"/>
            <a:chExt cx="5095458" cy="2573832"/>
          </a:xfrm>
        </p:grpSpPr>
        <p:sp>
          <p:nvSpPr>
            <p:cNvPr id="835" name="Google Shape;835;p42"/>
            <p:cNvSpPr/>
            <p:nvPr/>
          </p:nvSpPr>
          <p:spPr>
            <a:xfrm>
              <a:off x="4679709" y="2688718"/>
              <a:ext cx="3959258" cy="1460523"/>
            </a:xfrm>
            <a:prstGeom prst="rect">
              <a:avLst/>
            </a:prstGeom>
            <a:solidFill>
              <a:schemeClr val="lt2"/>
            </a:solidFill>
            <a:ln>
              <a:noFill/>
            </a:ln>
          </p:spPr>
          <p:txBody>
            <a:bodyPr spcFirstLastPara="1" wrap="square" lIns="1371600" tIns="91425" rIns="91425" bIns="91425" anchor="b" anchorCtr="0">
              <a:noAutofit/>
            </a:bodyPr>
            <a:lstStyle/>
            <a:p>
              <a:pPr lvl="0" algn="r">
                <a:buClr>
                  <a:schemeClr val="dk1"/>
                </a:buClr>
                <a:buSzPts val="1100"/>
              </a:pPr>
              <a:r>
                <a:rPr lang="en-IN" dirty="0">
                  <a:solidFill>
                    <a:schemeClr val="dk1"/>
                  </a:solidFill>
                  <a:latin typeface="Source Sans Pro"/>
                  <a:ea typeface="Source Sans Pro"/>
                  <a:cs typeface="Source Sans Pro"/>
                  <a:sym typeface="Source Sans Pro"/>
                </a:rPr>
                <a:t>If a user watches a video and tries to download the subtitle of that video then the user can click on the extension to directly download the particular subtitle. </a:t>
              </a:r>
            </a:p>
          </p:txBody>
        </p:sp>
        <p:sp>
          <p:nvSpPr>
            <p:cNvPr id="838" name="Google Shape;838;p42"/>
            <p:cNvSpPr/>
            <p:nvPr/>
          </p:nvSpPr>
          <p:spPr>
            <a:xfrm rot="10800000">
              <a:off x="3543509" y="1575409"/>
              <a:ext cx="2275072" cy="2227938"/>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Picture 19"/>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4763564" y="2760081"/>
              <a:ext cx="720000" cy="720000"/>
            </a:xfrm>
            <a:prstGeom prst="rect">
              <a:avLst/>
            </a:prstGeom>
          </p:spPr>
        </p:pic>
      </p:grpSp>
      <p:grpSp>
        <p:nvGrpSpPr>
          <p:cNvPr id="7" name="Group 6"/>
          <p:cNvGrpSpPr/>
          <p:nvPr/>
        </p:nvGrpSpPr>
        <p:grpSpPr>
          <a:xfrm>
            <a:off x="3543509" y="1067758"/>
            <a:ext cx="5095458" cy="2573597"/>
            <a:chOff x="3543509" y="1067758"/>
            <a:chExt cx="5095458" cy="2573597"/>
          </a:xfrm>
        </p:grpSpPr>
        <p:sp>
          <p:nvSpPr>
            <p:cNvPr id="833" name="Google Shape;833;p42"/>
            <p:cNvSpPr/>
            <p:nvPr/>
          </p:nvSpPr>
          <p:spPr>
            <a:xfrm>
              <a:off x="4679709" y="1067758"/>
              <a:ext cx="3959258" cy="1460523"/>
            </a:xfrm>
            <a:prstGeom prst="rect">
              <a:avLst/>
            </a:prstGeom>
            <a:solidFill>
              <a:schemeClr val="lt2"/>
            </a:solidFill>
            <a:ln>
              <a:noFill/>
            </a:ln>
          </p:spPr>
          <p:txBody>
            <a:bodyPr spcFirstLastPara="1" wrap="square" lIns="1371600" tIns="91425" rIns="91425" bIns="91425" anchor="t" anchorCtr="0">
              <a:noAutofit/>
            </a:bodyPr>
            <a:lstStyle/>
            <a:p>
              <a:pPr lvl="0" algn="r">
                <a:spcBef>
                  <a:spcPts val="600"/>
                </a:spcBef>
                <a:spcAft>
                  <a:spcPts val="600"/>
                </a:spcAft>
              </a:pPr>
              <a:r>
                <a:rPr lang="en-IN" dirty="0">
                  <a:solidFill>
                    <a:schemeClr val="dk1"/>
                  </a:solidFill>
                  <a:latin typeface="Source Sans Pro"/>
                  <a:ea typeface="Source Sans Pro"/>
                  <a:cs typeface="Source Sans Pro"/>
                  <a:sym typeface="Source Sans Pro"/>
                </a:rPr>
                <a:t>With Chrome, extension users can interact with our tool more conveniently.</a:t>
              </a:r>
              <a:endParaRPr dirty="0">
                <a:solidFill>
                  <a:schemeClr val="dk1"/>
                </a:solidFill>
                <a:latin typeface="Source Sans Pro"/>
                <a:ea typeface="Source Sans Pro"/>
                <a:cs typeface="Source Sans Pro"/>
                <a:sym typeface="Source Sans Pro"/>
              </a:endParaRPr>
            </a:p>
          </p:txBody>
        </p:sp>
        <p:sp>
          <p:nvSpPr>
            <p:cNvPr id="837" name="Google Shape;837;p42"/>
            <p:cNvSpPr/>
            <p:nvPr/>
          </p:nvSpPr>
          <p:spPr>
            <a:xfrm rot="5400000">
              <a:off x="3567076" y="1389850"/>
              <a:ext cx="2227938" cy="2275072"/>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Picture 21"/>
            <p:cNvPicPr>
              <a:picLocks noChangeAspect="1"/>
            </p:cNvPicPr>
            <p:nvPr/>
          </p:nvPicPr>
          <p:blipFill>
            <a:blip r:embed="rId3">
              <a:extLst>
                <a:ext uri="{28A0092B-C50C-407E-A947-70E740481C1C}">
                  <a14:useLocalDpi xmlns:a14="http://schemas.microsoft.com/office/drawing/2010/main"/>
                </a:ext>
              </a:extLst>
            </a:blip>
            <a:stretch>
              <a:fillRect/>
            </a:stretch>
          </p:blipFill>
          <p:spPr>
            <a:xfrm rot="10800000">
              <a:off x="4846024" y="1694422"/>
              <a:ext cx="720000" cy="720000"/>
            </a:xfrm>
            <a:prstGeom prst="rect">
              <a:avLst/>
            </a:prstGeom>
          </p:spPr>
        </p:pic>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30"/>
                                        </p:tgtEl>
                                        <p:attrNameLst>
                                          <p:attrName>style.visibility</p:attrName>
                                        </p:attrNameLst>
                                      </p:cBhvr>
                                      <p:to>
                                        <p:strVal val="visible"/>
                                      </p:to>
                                    </p:set>
                                    <p:animEffect transition="in" filter="wipe(left)">
                                      <p:cBhvr>
                                        <p:cTn id="7" dur="500"/>
                                        <p:tgtEl>
                                          <p:spTgt spid="830"/>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2" presetClass="entr" presetSubtype="2"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1+#ppt_w/2"/>
                                          </p:val>
                                        </p:tav>
                                        <p:tav tm="100000">
                                          <p:val>
                                            <p:strVal val="#ppt_x"/>
                                          </p:val>
                                        </p:tav>
                                      </p:tavLst>
                                    </p:anim>
                                    <p:anim calcmode="lin" valueType="num">
                                      <p:cBhvr additive="base">
                                        <p:cTn id="29"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4" name="Google Shape;524;p20"/>
          <p:cNvSpPr txBox="1">
            <a:spLocks noGrp="1"/>
          </p:cNvSpPr>
          <p:nvPr>
            <p:ph type="title"/>
          </p:nvPr>
        </p:nvSpPr>
        <p:spPr>
          <a:xfrm>
            <a:off x="289166" y="1969195"/>
            <a:ext cx="2178958" cy="715800"/>
          </a:xfrm>
          <a:prstGeom prst="rect">
            <a:avLst/>
          </a:prstGeom>
        </p:spPr>
        <p:txBody>
          <a:bodyPr spcFirstLastPara="1" wrap="square" lIns="91425" tIns="91425" rIns="91425" bIns="91425" anchor="b" anchorCtr="0">
            <a:noAutofit/>
          </a:bodyPr>
          <a:lstStyle/>
          <a:p>
            <a:pPr lvl="0"/>
            <a:r>
              <a:rPr lang="en-IN" sz="2800" dirty="0"/>
              <a:t>CONCLUSION</a:t>
            </a:r>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cxnSp>
        <p:nvCxnSpPr>
          <p:cNvPr id="5" name="Straight Connector 4"/>
          <p:cNvCxnSpPr/>
          <p:nvPr/>
        </p:nvCxnSpPr>
        <p:spPr>
          <a:xfrm>
            <a:off x="2671281" y="976045"/>
            <a:ext cx="0" cy="2804845"/>
          </a:xfrm>
          <a:prstGeom prst="line">
            <a:avLst/>
          </a:prstGeom>
          <a:ln w="28575"/>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10" name="Google Shape;541;p22"/>
          <p:cNvSpPr txBox="1">
            <a:spLocks/>
          </p:cNvSpPr>
          <p:nvPr/>
        </p:nvSpPr>
        <p:spPr>
          <a:xfrm>
            <a:off x="4992824" y="1160979"/>
            <a:ext cx="3318970" cy="263018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600"/>
              </a:spcBef>
            </a:pPr>
            <a:endParaRPr lang="en-IN" dirty="0"/>
          </a:p>
        </p:txBody>
      </p:sp>
      <p:sp>
        <p:nvSpPr>
          <p:cNvPr id="13" name="Google Shape;541;p22"/>
          <p:cNvSpPr txBox="1">
            <a:spLocks/>
          </p:cNvSpPr>
          <p:nvPr/>
        </p:nvSpPr>
        <p:spPr>
          <a:xfrm>
            <a:off x="3077597" y="1520574"/>
            <a:ext cx="5753528" cy="161304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600"/>
              </a:spcBef>
            </a:pPr>
            <a:r>
              <a:rPr lang="en-IN" dirty="0"/>
              <a:t>Here, we have come to the end of our Presentation. We tried our best to include all the necessary points that are required related to our Minor Project. Some of the information we wrote in the presentation were taken from the internet and we have also referred to some books. This presentation contains information about our Minor Project which is related to the YouTube Subtitles Downloader. We do hope that our project will be interesting and maybe even useful to the users.</a:t>
            </a:r>
          </a:p>
        </p:txBody>
      </p:sp>
    </p:spTree>
    <p:extLst>
      <p:ext uri="{BB962C8B-B14F-4D97-AF65-F5344CB8AC3E}">
        <p14:creationId xmlns:p14="http://schemas.microsoft.com/office/powerpoint/2010/main" val="64789097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24"/>
                                        </p:tgtEl>
                                        <p:attrNameLst>
                                          <p:attrName>style.visibility</p:attrName>
                                        </p:attrNameLst>
                                      </p:cBhvr>
                                      <p:to>
                                        <p:strVal val="visible"/>
                                      </p:to>
                                    </p:set>
                                    <p:animEffect transition="in" filter="wipe(left)">
                                      <p:cBhvr>
                                        <p:cTn id="7" dur="500"/>
                                        <p:tgtEl>
                                          <p:spTgt spid="524"/>
                                        </p:tgtEl>
                                      </p:cBhvr>
                                    </p:animEffect>
                                  </p:childTnLst>
                                </p:cTn>
                              </p:par>
                              <p:par>
                                <p:cTn id="8" presetID="47"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anim calcmode="lin" valueType="num">
                                      <p:cBhvr>
                                        <p:cTn id="11" dur="500" fill="hold"/>
                                        <p:tgtEl>
                                          <p:spTgt spid="5"/>
                                        </p:tgtEl>
                                        <p:attrNameLst>
                                          <p:attrName>ppt_x</p:attrName>
                                        </p:attrNameLst>
                                      </p:cBhvr>
                                      <p:tavLst>
                                        <p:tav tm="0">
                                          <p:val>
                                            <p:strVal val="#ppt_x"/>
                                          </p:val>
                                        </p:tav>
                                        <p:tav tm="100000">
                                          <p:val>
                                            <p:strVal val="#ppt_x"/>
                                          </p:val>
                                        </p:tav>
                                      </p:tavLst>
                                    </p:anim>
                                    <p:anim calcmode="lin" valueType="num">
                                      <p:cBhvr>
                                        <p:cTn id="12" dur="500" fill="hold"/>
                                        <p:tgtEl>
                                          <p:spTgt spid="5"/>
                                        </p:tgtEl>
                                        <p:attrNameLst>
                                          <p:attrName>ppt_y</p:attrName>
                                        </p:attrNameLst>
                                      </p:cBhvr>
                                      <p:tavLst>
                                        <p:tav tm="0">
                                          <p:val>
                                            <p:strVal val="#ppt_y-.1"/>
                                          </p:val>
                                        </p:tav>
                                        <p:tav tm="100000">
                                          <p:val>
                                            <p:strVal val="#ppt_y"/>
                                          </p:val>
                                        </p:tav>
                                      </p:tavLst>
                                    </p:anim>
                                  </p:childTnLst>
                                </p:cTn>
                              </p:par>
                              <p:par>
                                <p:cTn id="13" presetID="22" presetClass="entr" presetSubtype="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205673" y="2121883"/>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823368" y="3065689"/>
            <a:ext cx="6593700" cy="664031"/>
          </a:xfrm>
          <a:prstGeom prst="rect">
            <a:avLst/>
          </a:prstGeom>
        </p:spPr>
        <p:txBody>
          <a:bodyPr spcFirstLastPara="1" wrap="square" lIns="91425" tIns="91425" rIns="91425" bIns="91425" anchor="t" anchorCtr="0">
            <a:noAutofit/>
          </a:bodyPr>
          <a:lstStyle/>
          <a:p>
            <a:pPr marL="0" lvl="0" indent="0" algn="ctr">
              <a:buNone/>
            </a:pPr>
            <a:r>
              <a:rPr lang="en-IN" sz="2400" dirty="0"/>
              <a:t>- Presented By </a:t>
            </a:r>
            <a:r>
              <a:rPr lang="en" sz="2400" dirty="0"/>
              <a:t>Group-18</a:t>
            </a:r>
            <a:endParaRPr sz="2400" dirty="0"/>
          </a:p>
          <a:p>
            <a:pPr marL="0" lvl="0" indent="0" algn="ctr" rtl="0">
              <a:spcBef>
                <a:spcPts val="600"/>
              </a:spcBef>
              <a:spcAft>
                <a:spcPts val="0"/>
              </a:spcAft>
              <a:buNone/>
            </a:pPr>
            <a:endParaRPr dirty="0"/>
          </a:p>
          <a:p>
            <a:pPr marL="0" lvl="0" indent="0" algn="ctr" rtl="0">
              <a:spcBef>
                <a:spcPts val="600"/>
              </a:spcBef>
              <a:spcAft>
                <a:spcPts val="0"/>
              </a:spcAft>
              <a:buNone/>
            </a:pP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6" name="Google Shape;697;p33"/>
          <p:cNvGrpSpPr/>
          <p:nvPr/>
        </p:nvGrpSpPr>
        <p:grpSpPr>
          <a:xfrm>
            <a:off x="6940141" y="751373"/>
            <a:ext cx="1763984" cy="3231265"/>
            <a:chOff x="2112475" y="238125"/>
            <a:chExt cx="3395050" cy="5238750"/>
          </a:xfrm>
          <a:solidFill>
            <a:schemeClr val="bg1"/>
          </a:solidFill>
        </p:grpSpPr>
        <p:sp>
          <p:nvSpPr>
            <p:cNvPr id="62" name="Google Shape;69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9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0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0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161;p48"/>
          <p:cNvGrpSpPr/>
          <p:nvPr/>
        </p:nvGrpSpPr>
        <p:grpSpPr>
          <a:xfrm rot="2068309">
            <a:off x="7044360" y="1153106"/>
            <a:ext cx="300054" cy="418299"/>
            <a:chOff x="6730350" y="2315900"/>
            <a:chExt cx="257700" cy="420100"/>
          </a:xfrm>
          <a:solidFill>
            <a:schemeClr val="bg1"/>
          </a:solidFill>
        </p:grpSpPr>
        <p:sp>
          <p:nvSpPr>
            <p:cNvPr id="57"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175;p48"/>
          <p:cNvGrpSpPr/>
          <p:nvPr/>
        </p:nvGrpSpPr>
        <p:grpSpPr>
          <a:xfrm rot="2832571">
            <a:off x="8248902" y="1144369"/>
            <a:ext cx="413486" cy="261355"/>
            <a:chOff x="3241525" y="3039450"/>
            <a:chExt cx="494600" cy="312625"/>
          </a:xfrm>
          <a:solidFill>
            <a:schemeClr val="bg1"/>
          </a:solidFill>
        </p:grpSpPr>
        <p:sp>
          <p:nvSpPr>
            <p:cNvPr id="55"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032;p48"/>
          <p:cNvGrpSpPr/>
          <p:nvPr/>
        </p:nvGrpSpPr>
        <p:grpSpPr>
          <a:xfrm>
            <a:off x="7020313" y="3427822"/>
            <a:ext cx="254911" cy="210980"/>
            <a:chOff x="1244325" y="314425"/>
            <a:chExt cx="444525" cy="370050"/>
          </a:xfrm>
          <a:solidFill>
            <a:schemeClr val="bg1"/>
          </a:solidFill>
        </p:grpSpPr>
        <p:sp>
          <p:nvSpPr>
            <p:cNvPr id="5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035;p48"/>
          <p:cNvGrpSpPr/>
          <p:nvPr/>
        </p:nvGrpSpPr>
        <p:grpSpPr>
          <a:xfrm>
            <a:off x="7521711" y="2797341"/>
            <a:ext cx="355300" cy="312413"/>
            <a:chOff x="1928175" y="312600"/>
            <a:chExt cx="425000" cy="373700"/>
          </a:xfrm>
          <a:solidFill>
            <a:schemeClr val="bg1"/>
          </a:solidFill>
        </p:grpSpPr>
        <p:sp>
          <p:nvSpPr>
            <p:cNvPr id="51"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038;p48"/>
          <p:cNvSpPr/>
          <p:nvPr/>
        </p:nvSpPr>
        <p:spPr>
          <a:xfrm>
            <a:off x="8372696" y="3433269"/>
            <a:ext cx="235446" cy="216316"/>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bg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39;p48"/>
          <p:cNvSpPr/>
          <p:nvPr/>
        </p:nvSpPr>
        <p:spPr>
          <a:xfrm>
            <a:off x="8025537" y="3324462"/>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bg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100;p48"/>
          <p:cNvGrpSpPr/>
          <p:nvPr/>
        </p:nvGrpSpPr>
        <p:grpSpPr>
          <a:xfrm>
            <a:off x="7347962" y="3219593"/>
            <a:ext cx="547184" cy="429992"/>
            <a:chOff x="559275" y="1683950"/>
            <a:chExt cx="466500" cy="327300"/>
          </a:xfrm>
          <a:solidFill>
            <a:schemeClr val="bg1"/>
          </a:solidFill>
        </p:grpSpPr>
        <p:sp>
          <p:nvSpPr>
            <p:cNvPr id="49"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111;p48"/>
          <p:cNvGrpSpPr/>
          <p:nvPr/>
        </p:nvGrpSpPr>
        <p:grpSpPr>
          <a:xfrm>
            <a:off x="8188420" y="2868773"/>
            <a:ext cx="368551" cy="368551"/>
            <a:chOff x="2594325" y="1627175"/>
            <a:chExt cx="440850" cy="440850"/>
          </a:xfrm>
          <a:solidFill>
            <a:schemeClr val="bg1"/>
          </a:solidFill>
        </p:grpSpPr>
        <p:sp>
          <p:nvSpPr>
            <p:cNvPr id="46"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167;p48"/>
          <p:cNvGrpSpPr/>
          <p:nvPr/>
        </p:nvGrpSpPr>
        <p:grpSpPr>
          <a:xfrm>
            <a:off x="7097985" y="2808014"/>
            <a:ext cx="109265" cy="398166"/>
            <a:chOff x="727175" y="2957625"/>
            <a:chExt cx="130700" cy="476275"/>
          </a:xfrm>
          <a:solidFill>
            <a:schemeClr val="bg1"/>
          </a:solidFill>
        </p:grpSpPr>
        <p:sp>
          <p:nvSpPr>
            <p:cNvPr id="44"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253;p48"/>
          <p:cNvGrpSpPr/>
          <p:nvPr/>
        </p:nvGrpSpPr>
        <p:grpSpPr>
          <a:xfrm>
            <a:off x="7040058" y="2238203"/>
            <a:ext cx="371623" cy="365499"/>
            <a:chOff x="1244325" y="4999400"/>
            <a:chExt cx="444525" cy="437200"/>
          </a:xfrm>
          <a:solidFill>
            <a:schemeClr val="bg1"/>
          </a:solidFill>
        </p:grpSpPr>
        <p:sp>
          <p:nvSpPr>
            <p:cNvPr id="39"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71;p48"/>
          <p:cNvGrpSpPr/>
          <p:nvPr/>
        </p:nvGrpSpPr>
        <p:grpSpPr>
          <a:xfrm>
            <a:off x="7055959" y="1709108"/>
            <a:ext cx="331808" cy="331307"/>
            <a:chOff x="6660750" y="298550"/>
            <a:chExt cx="396900" cy="396300"/>
          </a:xfrm>
          <a:solidFill>
            <a:schemeClr val="bg1"/>
          </a:solidFill>
        </p:grpSpPr>
        <p:sp>
          <p:nvSpPr>
            <p:cNvPr id="37"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178;p48"/>
          <p:cNvSpPr/>
          <p:nvPr/>
        </p:nvSpPr>
        <p:spPr>
          <a:xfrm>
            <a:off x="8219303" y="151667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bg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182;p48"/>
          <p:cNvGrpSpPr/>
          <p:nvPr/>
        </p:nvGrpSpPr>
        <p:grpSpPr>
          <a:xfrm>
            <a:off x="8159232" y="1906803"/>
            <a:ext cx="346104" cy="353231"/>
            <a:chOff x="3955900" y="2984500"/>
            <a:chExt cx="414000" cy="422525"/>
          </a:xfrm>
          <a:solidFill>
            <a:schemeClr val="bg1"/>
          </a:solidFill>
        </p:grpSpPr>
        <p:sp>
          <p:nvSpPr>
            <p:cNvPr id="34"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222;p48"/>
          <p:cNvSpPr/>
          <p:nvPr/>
        </p:nvSpPr>
        <p:spPr>
          <a:xfrm>
            <a:off x="7549431" y="1137045"/>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bg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47;p48"/>
          <p:cNvSpPr/>
          <p:nvPr/>
        </p:nvSpPr>
        <p:spPr>
          <a:xfrm>
            <a:off x="7940397" y="263646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bg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roup 22"/>
          <p:cNvGrpSpPr/>
          <p:nvPr/>
        </p:nvGrpSpPr>
        <p:grpSpPr>
          <a:xfrm>
            <a:off x="7506849" y="1556975"/>
            <a:ext cx="594871" cy="462555"/>
            <a:chOff x="7244605" y="1856979"/>
            <a:chExt cx="594871" cy="462555"/>
          </a:xfrm>
          <a:solidFill>
            <a:schemeClr val="bg1"/>
          </a:solidFill>
        </p:grpSpPr>
        <p:grpSp>
          <p:nvGrpSpPr>
            <p:cNvPr id="30" name="Google Shape;1300;p48"/>
            <p:cNvGrpSpPr/>
            <p:nvPr/>
          </p:nvGrpSpPr>
          <p:grpSpPr>
            <a:xfrm>
              <a:off x="7244605" y="1856979"/>
              <a:ext cx="432570" cy="421334"/>
              <a:chOff x="5926225" y="921350"/>
              <a:chExt cx="517800" cy="504350"/>
            </a:xfrm>
            <a:grpFill/>
          </p:grpSpPr>
          <p:sp>
            <p:nvSpPr>
              <p:cNvPr id="32"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grpFill/>
              <a:ln w="9525" cap="flat" cmpd="sng">
                <a:solidFill>
                  <a:schemeClr val="tx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grpFill/>
              <a:ln w="9525" cap="flat" cmpd="sng">
                <a:solidFill>
                  <a:schemeClr val="tx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1178;p48"/>
          <p:cNvSpPr/>
          <p:nvPr/>
        </p:nvSpPr>
        <p:spPr>
          <a:xfrm>
            <a:off x="7972441" y="1489110"/>
            <a:ext cx="260056" cy="262483"/>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bg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103;p48"/>
          <p:cNvGrpSpPr/>
          <p:nvPr/>
        </p:nvGrpSpPr>
        <p:grpSpPr>
          <a:xfrm rot="1175926">
            <a:off x="7985044" y="1177971"/>
            <a:ext cx="290750" cy="278639"/>
            <a:chOff x="1233350" y="1619250"/>
            <a:chExt cx="466500" cy="456725"/>
          </a:xfrm>
          <a:solidFill>
            <a:schemeClr val="bg1"/>
          </a:solidFill>
        </p:grpSpPr>
        <p:sp>
          <p:nvSpPr>
            <p:cNvPr id="26"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421220" y="1993382"/>
            <a:ext cx="784800" cy="784800"/>
          </a:xfrm>
          <a:prstGeom prst="rect">
            <a:avLst/>
          </a:prstGeom>
        </p:spPr>
      </p:pic>
      <p:sp>
        <p:nvSpPr>
          <p:cNvPr id="68" name="Google Shape;1049;p48"/>
          <p:cNvSpPr/>
          <p:nvPr/>
        </p:nvSpPr>
        <p:spPr>
          <a:xfrm>
            <a:off x="8220033" y="22551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no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zoom/>
      </p:transition>
    </mc:Choice>
    <mc:Fallback xmlns="">
      <p:transition spd="slow">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19"/>
                                        </p:tgtEl>
                                        <p:attrNameLst>
                                          <p:attrName>style.visibility</p:attrName>
                                        </p:attrNameLst>
                                      </p:cBhvr>
                                      <p:to>
                                        <p:strVal val="visible"/>
                                      </p:to>
                                    </p:set>
                                    <p:animEffect transition="in" filter="barn(outVertical)">
                                      <p:cBhvr>
                                        <p:cTn id="7" dur="500"/>
                                        <p:tgtEl>
                                          <p:spTgt spid="7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20">
                                            <p:txEl>
                                              <p:pRg st="0" end="0"/>
                                            </p:txEl>
                                          </p:spTgt>
                                        </p:tgtEl>
                                        <p:attrNameLst>
                                          <p:attrName>style.visibility</p:attrName>
                                        </p:attrNameLst>
                                      </p:cBhvr>
                                      <p:to>
                                        <p:strVal val="visible"/>
                                      </p:to>
                                    </p:set>
                                    <p:animEffect transition="in" filter="fade">
                                      <p:cBhvr>
                                        <p:cTn id="11" dur="500"/>
                                        <p:tgtEl>
                                          <p:spTgt spid="720">
                                            <p:txEl>
                                              <p:pRg st="0" end="0"/>
                                            </p:txEl>
                                          </p:spTgt>
                                        </p:tgtEl>
                                      </p:cBhvr>
                                    </p:animEffect>
                                  </p:childTnLst>
                                </p:cTn>
                              </p:par>
                            </p:childTnLst>
                          </p:cTn>
                        </p:par>
                        <p:par>
                          <p:cTn id="12" fill="hold">
                            <p:stCondLst>
                              <p:cond delay="1000"/>
                            </p:stCondLst>
                            <p:childTnLst>
                              <p:par>
                                <p:cTn id="13" presetID="26" presetClass="emph" presetSubtype="0" repeatCount="indefinite" fill="hold" nodeType="afterEffect">
                                  <p:stCondLst>
                                    <p:cond delay="0"/>
                                  </p:stCondLst>
                                  <p:childTnLst>
                                    <p:animEffect transition="out" filter="fade">
                                      <p:cBhvr>
                                        <p:cTn id="14" dur="500" tmFilter="0, 0; .2, .5; .8, .5; 1, 0"/>
                                        <p:tgtEl>
                                          <p:spTgt spid="15"/>
                                        </p:tgtEl>
                                      </p:cBhvr>
                                    </p:animEffect>
                                    <p:animScale>
                                      <p:cBhvr>
                                        <p:cTn id="15" dur="250" autoRev="1" fill="hold"/>
                                        <p:tgtEl>
                                          <p:spTgt spid="15"/>
                                        </p:tgtEl>
                                      </p:cBhvr>
                                      <p:by x="105000" y="105000"/>
                                    </p:animScale>
                                  </p:childTnLst>
                                </p:cTn>
                              </p:par>
                              <p:par>
                                <p:cTn id="16" presetID="26" presetClass="emph" presetSubtype="0" repeatCount="indefinite" fill="hold" nodeType="withEffect">
                                  <p:stCondLst>
                                    <p:cond delay="0"/>
                                  </p:stCondLst>
                                  <p:childTnLst>
                                    <p:animEffect transition="out" filter="fade">
                                      <p:cBhvr>
                                        <p:cTn id="17" dur="500" tmFilter="0, 0; .2, .5; .8, .5; 1, 0"/>
                                        <p:tgtEl>
                                          <p:spTgt spid="6"/>
                                        </p:tgtEl>
                                      </p:cBhvr>
                                    </p:animEffect>
                                    <p:animScale>
                                      <p:cBhvr>
                                        <p:cTn id="18" dur="250" autoRev="1" fill="hold"/>
                                        <p:tgtEl>
                                          <p:spTgt spid="6"/>
                                        </p:tgtEl>
                                      </p:cBhvr>
                                      <p:by x="105000" y="105000"/>
                                    </p:animScale>
                                  </p:childTnLst>
                                </p:cTn>
                              </p:par>
                              <p:par>
                                <p:cTn id="19" presetID="26" presetClass="emph" presetSubtype="0" repeatCount="indefinite" fill="hold" nodeType="withEffect">
                                  <p:stCondLst>
                                    <p:cond delay="0"/>
                                  </p:stCondLst>
                                  <p:childTnLst>
                                    <p:animEffect transition="out" filter="fade">
                                      <p:cBhvr>
                                        <p:cTn id="20" dur="500" tmFilter="0, 0; .2, .5; .8, .5; 1, 0"/>
                                        <p:tgtEl>
                                          <p:spTgt spid="3"/>
                                        </p:tgtEl>
                                      </p:cBhvr>
                                    </p:animEffect>
                                    <p:animScale>
                                      <p:cBhvr>
                                        <p:cTn id="21" dur="250" autoRev="1" fill="hold"/>
                                        <p:tgtEl>
                                          <p:spTgt spid="3"/>
                                        </p:tgtEl>
                                      </p:cBhvr>
                                      <p:by x="105000" y="105000"/>
                                    </p:animScale>
                                  </p:childTnLst>
                                </p:cTn>
                              </p:par>
                              <p:par>
                                <p:cTn id="22" presetID="26" presetClass="emph" presetSubtype="0" repeatCount="indefinite" fill="hold" grpId="0" nodeType="withEffect">
                                  <p:stCondLst>
                                    <p:cond delay="0"/>
                                  </p:stCondLst>
                                  <p:childTnLst>
                                    <p:animEffect transition="out" filter="fade">
                                      <p:cBhvr>
                                        <p:cTn id="23" dur="500" tmFilter="0, 0; .2, .5; .8, .5; 1, 0"/>
                                        <p:tgtEl>
                                          <p:spTgt spid="21"/>
                                        </p:tgtEl>
                                      </p:cBhvr>
                                    </p:animEffect>
                                    <p:animScale>
                                      <p:cBhvr>
                                        <p:cTn id="24" dur="250" autoRev="1" fill="hold"/>
                                        <p:tgtEl>
                                          <p:spTgt spid="21"/>
                                        </p:tgtEl>
                                      </p:cBhvr>
                                      <p:by x="105000" y="105000"/>
                                    </p:animScale>
                                  </p:childTnLst>
                                </p:cTn>
                              </p:par>
                              <p:par>
                                <p:cTn id="25" presetID="8" presetClass="emph" presetSubtype="0" repeatCount="indefinite" fill="hold" grpId="0" nodeType="withEffect">
                                  <p:stCondLst>
                                    <p:cond delay="0"/>
                                  </p:stCondLst>
                                  <p:childTnLst>
                                    <p:animRot by="21600000">
                                      <p:cBhvr>
                                        <p:cTn id="26" dur="1000" fill="hold"/>
                                        <p:tgtEl>
                                          <p:spTgt spid="24"/>
                                        </p:tgtEl>
                                        <p:attrNameLst>
                                          <p:attrName>r</p:attrName>
                                        </p:attrNameLst>
                                      </p:cBhvr>
                                    </p:animRot>
                                  </p:childTnLst>
                                </p:cTn>
                              </p:par>
                              <p:par>
                                <p:cTn id="27" presetID="8" presetClass="emph" presetSubtype="0" repeatCount="indefinite" fill="hold" grpId="0" nodeType="withEffect">
                                  <p:stCondLst>
                                    <p:cond delay="0"/>
                                  </p:stCondLst>
                                  <p:childTnLst>
                                    <p:animRot by="21600000">
                                      <p:cBhvr>
                                        <p:cTn id="28" dur="1000" fill="hold"/>
                                        <p:tgtEl>
                                          <p:spTgt spid="19"/>
                                        </p:tgtEl>
                                        <p:attrNameLst>
                                          <p:attrName>r</p:attrName>
                                        </p:attrNameLst>
                                      </p:cBhvr>
                                    </p:animRot>
                                  </p:childTnLst>
                                </p:cTn>
                              </p:par>
                              <p:par>
                                <p:cTn id="29" presetID="26" presetClass="emph" presetSubtype="0" repeatCount="indefinite" fill="hold" nodeType="withEffect">
                                  <p:stCondLst>
                                    <p:cond delay="0"/>
                                  </p:stCondLst>
                                  <p:childTnLst>
                                    <p:animEffect transition="out" filter="fade">
                                      <p:cBhvr>
                                        <p:cTn id="30" dur="500" tmFilter="0, 0; .2, .5; .8, .5; 1, 0"/>
                                        <p:tgtEl>
                                          <p:spTgt spid="17"/>
                                        </p:tgtEl>
                                      </p:cBhvr>
                                    </p:animEffect>
                                    <p:animScale>
                                      <p:cBhvr>
                                        <p:cTn id="31" dur="250" autoRev="1" fill="hold"/>
                                        <p:tgtEl>
                                          <p:spTgt spid="17"/>
                                        </p:tgtEl>
                                      </p:cBhvr>
                                      <p:by x="105000" y="105000"/>
                                    </p:animScale>
                                  </p:childTnLst>
                                </p:cTn>
                              </p:par>
                              <p:par>
                                <p:cTn id="32" presetID="26" presetClass="emph" presetSubtype="0" repeatCount="indefinite" fill="hold" grpId="0" nodeType="withEffect">
                                  <p:stCondLst>
                                    <p:cond delay="0"/>
                                  </p:stCondLst>
                                  <p:childTnLst>
                                    <p:animEffect transition="out" filter="fade">
                                      <p:cBhvr>
                                        <p:cTn id="33" dur="500" tmFilter="0, 0; .2, .5; .8, .5; 1, 0"/>
                                        <p:tgtEl>
                                          <p:spTgt spid="22"/>
                                        </p:tgtEl>
                                      </p:cBhvr>
                                    </p:animEffect>
                                    <p:animScale>
                                      <p:cBhvr>
                                        <p:cTn id="34" dur="250" autoRev="1" fill="hold"/>
                                        <p:tgtEl>
                                          <p:spTgt spid="22"/>
                                        </p:tgtEl>
                                      </p:cBhvr>
                                      <p:by x="105000" y="105000"/>
                                    </p:animScale>
                                  </p:childTnLst>
                                </p:cTn>
                              </p:par>
                              <p:par>
                                <p:cTn id="35" presetID="26" presetClass="emph" presetSubtype="0" repeatCount="indefinite" fill="hold" nodeType="withEffect">
                                  <p:stCondLst>
                                    <p:cond delay="0"/>
                                  </p:stCondLst>
                                  <p:childTnLst>
                                    <p:animEffect transition="out" filter="fade">
                                      <p:cBhvr>
                                        <p:cTn id="36" dur="500" tmFilter="0, 0; .2, .5; .8, .5; 1, 0"/>
                                        <p:tgtEl>
                                          <p:spTgt spid="16"/>
                                        </p:tgtEl>
                                      </p:cBhvr>
                                    </p:animEffect>
                                    <p:animScale>
                                      <p:cBhvr>
                                        <p:cTn id="37" dur="250" autoRev="1" fill="hold"/>
                                        <p:tgtEl>
                                          <p:spTgt spid="16"/>
                                        </p:tgtEl>
                                      </p:cBhvr>
                                      <p:by x="105000" y="105000"/>
                                    </p:animScale>
                                  </p:childTnLst>
                                </p:cTn>
                              </p:par>
                              <p:par>
                                <p:cTn id="38" presetID="26" presetClass="emph" presetSubtype="0" repeatCount="indefinite" fill="hold" nodeType="withEffect">
                                  <p:stCondLst>
                                    <p:cond delay="0"/>
                                  </p:stCondLst>
                                  <p:childTnLst>
                                    <p:animEffect transition="out" filter="fade">
                                      <p:cBhvr>
                                        <p:cTn id="39" dur="500" tmFilter="0, 0; .2, .5; .8, .5; 1, 0"/>
                                        <p:tgtEl>
                                          <p:spTgt spid="14"/>
                                        </p:tgtEl>
                                      </p:cBhvr>
                                    </p:animEffect>
                                    <p:animScale>
                                      <p:cBhvr>
                                        <p:cTn id="40" dur="250" autoRev="1" fill="hold"/>
                                        <p:tgtEl>
                                          <p:spTgt spid="14"/>
                                        </p:tgtEl>
                                      </p:cBhvr>
                                      <p:by x="105000" y="105000"/>
                                    </p:animScale>
                                  </p:childTnLst>
                                </p:cTn>
                              </p:par>
                              <p:par>
                                <p:cTn id="41" presetID="26" presetClass="emph" presetSubtype="0" repeatCount="indefinite" fill="hold" grpId="0" nodeType="withEffect">
                                  <p:stCondLst>
                                    <p:cond delay="0"/>
                                  </p:stCondLst>
                                  <p:childTnLst>
                                    <p:animEffect transition="out" filter="fade">
                                      <p:cBhvr>
                                        <p:cTn id="42" dur="500" tmFilter="0, 0; .2, .5; .8, .5; 1, 0"/>
                                        <p:tgtEl>
                                          <p:spTgt spid="13"/>
                                        </p:tgtEl>
                                      </p:cBhvr>
                                    </p:animEffect>
                                    <p:animScale>
                                      <p:cBhvr>
                                        <p:cTn id="43" dur="250" autoRev="1" fill="hold"/>
                                        <p:tgtEl>
                                          <p:spTgt spid="13"/>
                                        </p:tgtEl>
                                      </p:cBhvr>
                                      <p:by x="105000" y="105000"/>
                                    </p:animScale>
                                  </p:childTnLst>
                                </p:cTn>
                              </p:par>
                              <p:par>
                                <p:cTn id="44" presetID="26" presetClass="emph" presetSubtype="0" repeatCount="indefinite" fill="hold" grpId="0" nodeType="withEffect">
                                  <p:stCondLst>
                                    <p:cond delay="0"/>
                                  </p:stCondLst>
                                  <p:childTnLst>
                                    <p:animEffect transition="out" filter="fade">
                                      <p:cBhvr>
                                        <p:cTn id="45" dur="500" tmFilter="0, 0; .2, .5; .8, .5; 1, 0"/>
                                        <p:tgtEl>
                                          <p:spTgt spid="12"/>
                                        </p:tgtEl>
                                      </p:cBhvr>
                                    </p:animEffect>
                                    <p:animScale>
                                      <p:cBhvr>
                                        <p:cTn id="46" dur="250" autoRev="1" fill="hold"/>
                                        <p:tgtEl>
                                          <p:spTgt spid="12"/>
                                        </p:tgtEl>
                                      </p:cBhvr>
                                      <p:by x="105000" y="105000"/>
                                    </p:animScale>
                                  </p:childTnLst>
                                </p:cTn>
                              </p:par>
                              <p:par>
                                <p:cTn id="47" presetID="26" presetClass="emph" presetSubtype="0" repeatCount="indefinite" fill="hold" nodeType="withEffect">
                                  <p:stCondLst>
                                    <p:cond delay="0"/>
                                  </p:stCondLst>
                                  <p:childTnLst>
                                    <p:animEffect transition="out" filter="fade">
                                      <p:cBhvr>
                                        <p:cTn id="48" dur="500" tmFilter="0, 0; .2, .5; .8, .5; 1, 0"/>
                                        <p:tgtEl>
                                          <p:spTgt spid="10"/>
                                        </p:tgtEl>
                                      </p:cBhvr>
                                    </p:animEffect>
                                    <p:animScale>
                                      <p:cBhvr>
                                        <p:cTn id="49" dur="250" autoRev="1" fill="hold"/>
                                        <p:tgtEl>
                                          <p:spTgt spid="10"/>
                                        </p:tgtEl>
                                      </p:cBhvr>
                                      <p:by x="105000" y="105000"/>
                                    </p:animScale>
                                  </p:childTnLst>
                                </p:cTn>
                              </p:par>
                              <p:par>
                                <p:cTn id="50" presetID="26" presetClass="emph" presetSubtype="0" repeatCount="indefinite" fill="hold" nodeType="withEffect">
                                  <p:stCondLst>
                                    <p:cond delay="0"/>
                                  </p:stCondLst>
                                  <p:childTnLst>
                                    <p:animEffect transition="out" filter="fade">
                                      <p:cBhvr>
                                        <p:cTn id="51" dur="500" tmFilter="0, 0; .2, .5; .8, .5; 1, 0"/>
                                        <p:tgtEl>
                                          <p:spTgt spid="18"/>
                                        </p:tgtEl>
                                      </p:cBhvr>
                                    </p:animEffect>
                                    <p:animScale>
                                      <p:cBhvr>
                                        <p:cTn id="52" dur="250" autoRev="1" fill="hold"/>
                                        <p:tgtEl>
                                          <p:spTgt spid="18"/>
                                        </p:tgtEl>
                                      </p:cBhvr>
                                      <p:by x="105000" y="105000"/>
                                    </p:animScale>
                                  </p:childTnLst>
                                </p:cTn>
                              </p:par>
                              <p:par>
                                <p:cTn id="53" presetID="26" presetClass="emph" presetSubtype="0" repeatCount="indefinite" fill="hold" grpId="0" nodeType="withEffect">
                                  <p:stCondLst>
                                    <p:cond delay="0"/>
                                  </p:stCondLst>
                                  <p:childTnLst>
                                    <p:animEffect transition="out" filter="fade">
                                      <p:cBhvr>
                                        <p:cTn id="54" dur="500" tmFilter="0, 0; .2, .5; .8, .5; 1, 0"/>
                                        <p:tgtEl>
                                          <p:spTgt spid="68"/>
                                        </p:tgtEl>
                                      </p:cBhvr>
                                    </p:animEffect>
                                    <p:animScale>
                                      <p:cBhvr>
                                        <p:cTn id="55" dur="250" autoRev="1" fill="hold"/>
                                        <p:tgtEl>
                                          <p:spTgt spid="68"/>
                                        </p:tgtEl>
                                      </p:cBhvr>
                                      <p:by x="105000" y="105000"/>
                                    </p:animScale>
                                  </p:childTnLst>
                                </p:cTn>
                              </p:par>
                              <p:par>
                                <p:cTn id="56" presetID="26" presetClass="emph" presetSubtype="0" repeatCount="indefinite" fill="hold" nodeType="withEffect">
                                  <p:stCondLst>
                                    <p:cond delay="0"/>
                                  </p:stCondLst>
                                  <p:childTnLst>
                                    <p:animEffect transition="out" filter="fade">
                                      <p:cBhvr>
                                        <p:cTn id="57" dur="500" tmFilter="0, 0; .2, .5; .8, .5; 1, 0"/>
                                        <p:tgtEl>
                                          <p:spTgt spid="23"/>
                                        </p:tgtEl>
                                      </p:cBhvr>
                                    </p:animEffect>
                                    <p:animScale>
                                      <p:cBhvr>
                                        <p:cTn id="58" dur="250" autoRev="1" fill="hold"/>
                                        <p:tgtEl>
                                          <p:spTgt spid="23"/>
                                        </p:tgtEl>
                                      </p:cBhvr>
                                      <p:by x="105000" y="105000"/>
                                    </p:animScale>
                                  </p:childTnLst>
                                </p:cTn>
                              </p:par>
                              <p:par>
                                <p:cTn id="59" presetID="26" presetClass="emph" presetSubtype="0" repeatCount="indefinite" fill="hold" nodeType="withEffect">
                                  <p:stCondLst>
                                    <p:cond delay="0"/>
                                  </p:stCondLst>
                                  <p:childTnLst>
                                    <p:animEffect transition="out" filter="fade">
                                      <p:cBhvr>
                                        <p:cTn id="60" dur="500" tmFilter="0, 0; .2, .5; .8, .5; 1, 0"/>
                                        <p:tgtEl>
                                          <p:spTgt spid="25"/>
                                        </p:tgtEl>
                                      </p:cBhvr>
                                    </p:animEffect>
                                    <p:animScale>
                                      <p:cBhvr>
                                        <p:cTn id="61" dur="250" autoRev="1" fill="hold"/>
                                        <p:tgtEl>
                                          <p:spTgt spid="25"/>
                                        </p:tgtEl>
                                      </p:cBhvr>
                                      <p:by x="105000" y="105000"/>
                                    </p:animScale>
                                  </p:childTnLst>
                                </p:cTn>
                              </p:par>
                              <p:par>
                                <p:cTn id="62" presetID="26" presetClass="emph" presetSubtype="0" repeatCount="indefinite" fill="hold" nodeType="withEffect">
                                  <p:stCondLst>
                                    <p:cond delay="0"/>
                                  </p:stCondLst>
                                  <p:childTnLst>
                                    <p:animEffect transition="out" filter="fade">
                                      <p:cBhvr>
                                        <p:cTn id="63" dur="500" tmFilter="0, 0; .2, .5; .8, .5; 1, 0"/>
                                        <p:tgtEl>
                                          <p:spTgt spid="9"/>
                                        </p:tgtEl>
                                      </p:cBhvr>
                                    </p:animEffect>
                                    <p:animScale>
                                      <p:cBhvr>
                                        <p:cTn id="64" dur="250" autoRev="1" fill="hold"/>
                                        <p:tgtEl>
                                          <p:spTgt spid="9"/>
                                        </p:tgtEl>
                                      </p:cBhvr>
                                      <p:by x="105000" y="105000"/>
                                    </p:animScale>
                                  </p:childTnLst>
                                </p:cTn>
                              </p:par>
                              <p:par>
                                <p:cTn id="65" presetID="26" presetClass="emph" presetSubtype="0" repeatCount="indefinite" fill="hold" nodeType="withEffect">
                                  <p:stCondLst>
                                    <p:cond delay="0"/>
                                  </p:stCondLst>
                                  <p:childTnLst>
                                    <p:animEffect transition="out" filter="fade">
                                      <p:cBhvr>
                                        <p:cTn id="66" dur="500" tmFilter="0, 0; .2, .5; .8, .5; 1, 0"/>
                                        <p:tgtEl>
                                          <p:spTgt spid="20"/>
                                        </p:tgtEl>
                                      </p:cBhvr>
                                    </p:animEffect>
                                    <p:animScale>
                                      <p:cBhvr>
                                        <p:cTn id="67" dur="250" autoRev="1" fill="hold"/>
                                        <p:tgtEl>
                                          <p:spTgt spid="20"/>
                                        </p:tgtEl>
                                      </p:cBhvr>
                                      <p:by x="105000" y="105000"/>
                                    </p:animScale>
                                  </p:childTnLst>
                                </p:cTn>
                              </p:par>
                              <p:par>
                                <p:cTn id="68" presetID="26" presetClass="emph" presetSubtype="0" repeatCount="indefinite" fill="hold" nodeType="withEffect">
                                  <p:stCondLst>
                                    <p:cond delay="0"/>
                                  </p:stCondLst>
                                  <p:childTnLst>
                                    <p:animEffect transition="out" filter="fade">
                                      <p:cBhvr>
                                        <p:cTn id="69" dur="500" tmFilter="0, 0; .2, .5; .8, .5; 1, 0"/>
                                        <p:tgtEl>
                                          <p:spTgt spid="8"/>
                                        </p:tgtEl>
                                      </p:cBhvr>
                                    </p:animEffect>
                                    <p:animScale>
                                      <p:cBhvr>
                                        <p:cTn id="70" dur="250" autoRev="1" fill="hold"/>
                                        <p:tgtEl>
                                          <p:spTgt spid="8"/>
                                        </p:tgtEl>
                                      </p:cBhvr>
                                      <p:by x="105000" y="105000"/>
                                    </p:animScale>
                                  </p:childTnLst>
                                </p:cTn>
                              </p:par>
                              <p:par>
                                <p:cTn id="71" presetID="26" presetClass="emph" presetSubtype="0" repeatCount="indefinite" fill="hold" nodeType="withEffect">
                                  <p:stCondLst>
                                    <p:cond delay="0"/>
                                  </p:stCondLst>
                                  <p:childTnLst>
                                    <p:animEffect transition="out" filter="fade">
                                      <p:cBhvr>
                                        <p:cTn id="72" dur="500" tmFilter="0, 0; .2, .5; .8, .5; 1, 0"/>
                                        <p:tgtEl>
                                          <p:spTgt spid="11"/>
                                        </p:tgtEl>
                                      </p:cBhvr>
                                    </p:animEffect>
                                    <p:animScale>
                                      <p:cBhvr>
                                        <p:cTn id="7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 grpId="0"/>
      <p:bldP spid="720" grpId="0" build="p"/>
      <p:bldP spid="12" grpId="0" animBg="1"/>
      <p:bldP spid="13" grpId="0" animBg="1"/>
      <p:bldP spid="19" grpId="0" animBg="1"/>
      <p:bldP spid="21" grpId="0" animBg="1"/>
      <p:bldP spid="22" grpId="0" animBg="1"/>
      <p:bldP spid="24" grpId="0" animBg="1"/>
      <p:bldP spid="6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281231"/>
            <a:ext cx="5813140" cy="1372961"/>
          </a:xfrm>
          <a:prstGeom prst="rect">
            <a:avLst/>
          </a:prstGeom>
        </p:spPr>
        <p:txBody>
          <a:bodyPr spcFirstLastPara="1" wrap="square" lIns="91425" tIns="91425" rIns="91425" bIns="91425" anchor="ctr" anchorCtr="0">
            <a:noAutofit/>
          </a:bodyPr>
          <a:lstStyle/>
          <a:p>
            <a:pPr lvl="0"/>
            <a:r>
              <a:rPr lang="en-IN" b="0" dirty="0"/>
              <a:t>YoutubeSubtitle Downloader</a:t>
            </a:r>
            <a:endParaRPr dirty="0"/>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25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23150" y="462728"/>
            <a:ext cx="6996600" cy="715800"/>
          </a:xfrm>
          <a:prstGeom prst="rect">
            <a:avLst/>
          </a:prstGeom>
        </p:spPr>
        <p:txBody>
          <a:bodyPr spcFirstLastPara="1" wrap="square" lIns="91425" tIns="91425" rIns="91425" bIns="91425" anchor="b" anchorCtr="0">
            <a:noAutofit/>
          </a:bodyPr>
          <a:lstStyle/>
          <a:p>
            <a:pPr lvl="0"/>
            <a:r>
              <a:rPr lang="en" sz="2800" dirty="0"/>
              <a:t>OUR TEAM</a:t>
            </a:r>
            <a:br>
              <a:rPr lang="en" dirty="0"/>
            </a:br>
            <a:r>
              <a:rPr lang="en" sz="1400" dirty="0"/>
              <a:t>(Group – 18)</a:t>
            </a:r>
            <a:endParaRPr sz="1400"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11" name="Group 10"/>
          <p:cNvGrpSpPr/>
          <p:nvPr/>
        </p:nvGrpSpPr>
        <p:grpSpPr>
          <a:xfrm>
            <a:off x="3801450" y="1568262"/>
            <a:ext cx="1489200" cy="2752278"/>
            <a:chOff x="3801450" y="1568262"/>
            <a:chExt cx="1489200" cy="2752278"/>
          </a:xfrm>
        </p:grpSpPr>
        <p:sp>
          <p:nvSpPr>
            <p:cNvPr id="921" name="Google Shape;921;p45"/>
            <p:cNvSpPr txBox="1"/>
            <p:nvPr/>
          </p:nvSpPr>
          <p:spPr>
            <a:xfrm>
              <a:off x="3801450" y="3226600"/>
              <a:ext cx="1489200" cy="1093940"/>
            </a:xfrm>
            <a:prstGeom prst="rect">
              <a:avLst/>
            </a:prstGeom>
            <a:noFill/>
            <a:ln>
              <a:noFill/>
            </a:ln>
          </p:spPr>
          <p:txBody>
            <a:bodyPr spcFirstLastPara="1" wrap="square" lIns="0" tIns="0" rIns="0" bIns="0" anchor="t" anchorCtr="0">
              <a:noAutofit/>
            </a:bodyPr>
            <a:lstStyle/>
            <a:p>
              <a:pPr lvl="0" algn="ctr"/>
              <a:r>
                <a:rPr lang="en-IN" sz="1200" b="1" dirty="0">
                  <a:solidFill>
                    <a:schemeClr val="dk1"/>
                  </a:solidFill>
                  <a:latin typeface="Source Sans Pro"/>
                  <a:ea typeface="Source Sans Pro"/>
                  <a:cs typeface="Source Sans Pro"/>
                  <a:sym typeface="Source Sans Pro"/>
                </a:rPr>
                <a:t>RAJA SAHA</a:t>
              </a:r>
              <a:br>
                <a:rPr lang="en" dirty="0">
                  <a:latin typeface="Source Sans Pro"/>
                  <a:ea typeface="Source Sans Pro"/>
                  <a:cs typeface="Source Sans Pro"/>
                  <a:sym typeface="Source Sans Pro"/>
                </a:rPr>
              </a:br>
              <a:r>
                <a:rPr lang="en-IN" sz="800" dirty="0">
                  <a:solidFill>
                    <a:srgbClr val="707685"/>
                  </a:solidFill>
                  <a:latin typeface="Source Sans Pro"/>
                  <a:ea typeface="Source Sans Pro"/>
                  <a:cs typeface="Source Sans Pro"/>
                  <a:sym typeface="Source Sans Pro"/>
                </a:rPr>
                <a:t>(</a:t>
              </a:r>
              <a:r>
                <a:rPr lang="en" sz="800" dirty="0">
                  <a:solidFill>
                    <a:schemeClr val="dk2"/>
                  </a:solidFill>
                  <a:latin typeface="Source Sans Pro"/>
                  <a:ea typeface="Source Sans Pro"/>
                  <a:cs typeface="Source Sans Pro"/>
                  <a:sym typeface="Source Sans Pro"/>
                </a:rPr>
                <a:t>Code)</a:t>
              </a:r>
              <a:endParaRPr sz="800" dirty="0">
                <a:solidFill>
                  <a:schemeClr val="dk2"/>
                </a:solidFill>
                <a:latin typeface="Source Sans Pro"/>
                <a:ea typeface="Source Sans Pro"/>
                <a:cs typeface="Source Sans Pro"/>
                <a:sym typeface="Source Sans Pro"/>
              </a:endParaRPr>
            </a:p>
            <a:p>
              <a:pPr lvl="0" algn="ctr">
                <a:spcBef>
                  <a:spcPts val="400"/>
                </a:spcBef>
              </a:pPr>
              <a:r>
                <a:rPr lang="en-IN" sz="900" dirty="0">
                  <a:solidFill>
                    <a:schemeClr val="dk2"/>
                  </a:solidFill>
                  <a:latin typeface="Source Sans Pro"/>
                  <a:ea typeface="Source Sans Pro"/>
                  <a:cs typeface="Source Sans Pro"/>
                  <a:sym typeface="Source Sans Pro"/>
                </a:rPr>
                <a:t>12019004009099</a:t>
              </a:r>
            </a:p>
            <a:p>
              <a:pPr lvl="0" algn="ctr">
                <a:spcBef>
                  <a:spcPts val="400"/>
                </a:spcBef>
              </a:pPr>
              <a:r>
                <a:rPr lang="en-IN" sz="900" dirty="0">
                  <a:solidFill>
                    <a:schemeClr val="dk2"/>
                  </a:solidFill>
                  <a:latin typeface="Source Sans Pro"/>
                  <a:ea typeface="Source Sans Pro"/>
                  <a:cs typeface="Source Sans Pro"/>
                  <a:sym typeface="Source Sans Pro"/>
                </a:rPr>
                <a:t>Department of Computer Applications</a:t>
              </a:r>
            </a:p>
            <a:p>
              <a:pPr lvl="0" algn="ctr">
                <a:spcBef>
                  <a:spcPts val="400"/>
                </a:spcBef>
              </a:pPr>
              <a:r>
                <a:rPr lang="en-IN" sz="900" dirty="0">
                  <a:solidFill>
                    <a:schemeClr val="dk2"/>
                  </a:solidFill>
                  <a:latin typeface="Source Sans Pro"/>
                  <a:ea typeface="Source Sans Pro"/>
                  <a:cs typeface="Source Sans Pro"/>
                  <a:sym typeface="Source Sans Pro"/>
                </a:rPr>
                <a:t>UEM, Kolkata</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2" name="Picture 1"/>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801450" y="1568262"/>
              <a:ext cx="1440000" cy="1440000"/>
            </a:xfrm>
            <a:prstGeom prst="rect">
              <a:avLst/>
            </a:prstGeom>
          </p:spPr>
        </p:pic>
      </p:grpSp>
      <p:grpSp>
        <p:nvGrpSpPr>
          <p:cNvPr id="10" name="Group 9"/>
          <p:cNvGrpSpPr/>
          <p:nvPr/>
        </p:nvGrpSpPr>
        <p:grpSpPr>
          <a:xfrm>
            <a:off x="1981946" y="1568262"/>
            <a:ext cx="1491150" cy="2752277"/>
            <a:chOff x="1981946" y="1568262"/>
            <a:chExt cx="1491150" cy="2752277"/>
          </a:xfrm>
        </p:grpSpPr>
        <p:sp>
          <p:nvSpPr>
            <p:cNvPr id="919" name="Google Shape;919;p45"/>
            <p:cNvSpPr txBox="1"/>
            <p:nvPr/>
          </p:nvSpPr>
          <p:spPr>
            <a:xfrm>
              <a:off x="1981946" y="3226598"/>
              <a:ext cx="1491150" cy="1093941"/>
            </a:xfrm>
            <a:prstGeom prst="rect">
              <a:avLst/>
            </a:prstGeom>
            <a:noFill/>
            <a:ln>
              <a:noFill/>
            </a:ln>
          </p:spPr>
          <p:txBody>
            <a:bodyPr spcFirstLastPara="1" wrap="square" lIns="0" tIns="0" rIns="0" bIns="0" anchor="t" anchorCtr="0">
              <a:noAutofit/>
            </a:bodyPr>
            <a:lstStyle/>
            <a:p>
              <a:pPr lvl="0" algn="ctr"/>
              <a:r>
                <a:rPr lang="en-IN" sz="1200" b="1" dirty="0">
                  <a:solidFill>
                    <a:srgbClr val="28324A"/>
                  </a:solidFill>
                  <a:latin typeface="Source Sans Pro"/>
                  <a:ea typeface="Source Sans Pro"/>
                  <a:cs typeface="Source Sans Pro"/>
                  <a:sym typeface="Source Sans Pro"/>
                </a:rPr>
                <a:t>ARINDIP DUTTA</a:t>
              </a:r>
              <a:br>
                <a:rPr lang="en-IN" dirty="0">
                  <a:latin typeface="Source Sans Pro"/>
                  <a:ea typeface="Source Sans Pro"/>
                  <a:cs typeface="Source Sans Pro"/>
                  <a:sym typeface="Source Sans Pro"/>
                </a:rPr>
              </a:br>
              <a:r>
                <a:rPr lang="en-IN" sz="800" dirty="0">
                  <a:solidFill>
                    <a:srgbClr val="707685"/>
                  </a:solidFill>
                  <a:latin typeface="Source Sans Pro"/>
                  <a:ea typeface="Source Sans Pro"/>
                  <a:cs typeface="Source Sans Pro"/>
                  <a:sym typeface="Source Sans Pro"/>
                </a:rPr>
                <a:t>(Documentation)</a:t>
              </a:r>
            </a:p>
            <a:p>
              <a:pPr lvl="0" algn="ctr">
                <a:spcBef>
                  <a:spcPts val="400"/>
                </a:spcBef>
              </a:pPr>
              <a:r>
                <a:rPr lang="en-IN" sz="900" dirty="0">
                  <a:solidFill>
                    <a:srgbClr val="707685"/>
                  </a:solidFill>
                  <a:latin typeface="Source Sans Pro"/>
                  <a:ea typeface="Source Sans Pro"/>
                  <a:cs typeface="Source Sans Pro"/>
                  <a:sym typeface="Source Sans Pro"/>
                </a:rPr>
                <a:t>12019004009098</a:t>
              </a:r>
            </a:p>
            <a:p>
              <a:pPr lvl="0" algn="ctr">
                <a:spcBef>
                  <a:spcPts val="400"/>
                </a:spcBef>
              </a:pPr>
              <a:r>
                <a:rPr lang="en-IN" sz="900" dirty="0">
                  <a:solidFill>
                    <a:srgbClr val="707685"/>
                  </a:solidFill>
                  <a:latin typeface="Source Sans Pro"/>
                  <a:ea typeface="Source Sans Pro"/>
                  <a:cs typeface="Source Sans Pro"/>
                  <a:sym typeface="Source Sans Pro"/>
                </a:rPr>
                <a:t>Department of Computer Applications</a:t>
              </a:r>
            </a:p>
            <a:p>
              <a:pPr lvl="0" algn="ctr">
                <a:spcBef>
                  <a:spcPts val="400"/>
                </a:spcBef>
              </a:pPr>
              <a:r>
                <a:rPr lang="en-IN" sz="900" dirty="0">
                  <a:solidFill>
                    <a:srgbClr val="707685"/>
                  </a:solidFill>
                  <a:latin typeface="Source Sans Pro"/>
                  <a:ea typeface="Source Sans Pro"/>
                  <a:cs typeface="Source Sans Pro"/>
                  <a:sym typeface="Source Sans Pro"/>
                </a:rPr>
                <a:t>UEM, Kolkata</a:t>
              </a:r>
              <a:endParaRPr lang="en-IN"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001358" y="1568262"/>
              <a:ext cx="1440000" cy="1440000"/>
            </a:xfrm>
            <a:prstGeom prst="rect">
              <a:avLst/>
            </a:prstGeom>
          </p:spPr>
        </p:pic>
      </p:grpSp>
      <p:grpSp>
        <p:nvGrpSpPr>
          <p:cNvPr id="9" name="Group 8"/>
          <p:cNvGrpSpPr/>
          <p:nvPr/>
        </p:nvGrpSpPr>
        <p:grpSpPr>
          <a:xfrm>
            <a:off x="158011" y="1568662"/>
            <a:ext cx="1489200" cy="2889037"/>
            <a:chOff x="158011" y="1568662"/>
            <a:chExt cx="1489200" cy="2889037"/>
          </a:xfrm>
        </p:grpSpPr>
        <p:sp>
          <p:nvSpPr>
            <p:cNvPr id="917" name="Google Shape;917;p45"/>
            <p:cNvSpPr txBox="1"/>
            <p:nvPr/>
          </p:nvSpPr>
          <p:spPr>
            <a:xfrm>
              <a:off x="158011" y="3226598"/>
              <a:ext cx="1489200" cy="1231101"/>
            </a:xfrm>
            <a:prstGeom prst="rect">
              <a:avLst/>
            </a:prstGeom>
            <a:noFill/>
            <a:ln>
              <a:noFill/>
            </a:ln>
          </p:spPr>
          <p:txBody>
            <a:bodyPr spcFirstLastPara="1" wrap="square" lIns="0" tIns="0" rIns="0" bIns="0" anchor="t" anchorCtr="0">
              <a:noAutofit/>
            </a:bodyPr>
            <a:lstStyle/>
            <a:p>
              <a:pPr lvl="0" algn="ctr"/>
              <a:r>
                <a:rPr lang="en-IN" sz="1200" b="1" dirty="0">
                  <a:solidFill>
                    <a:srgbClr val="28324A"/>
                  </a:solidFill>
                  <a:latin typeface="Source Sans Pro"/>
                  <a:ea typeface="Source Sans Pro"/>
                  <a:cs typeface="Source Sans Pro"/>
                  <a:sym typeface="Source Sans Pro"/>
                </a:rPr>
                <a:t>SOUMESH SANTRA</a:t>
              </a:r>
              <a:br>
                <a:rPr lang="en-IN" dirty="0">
                  <a:latin typeface="Source Sans Pro"/>
                  <a:ea typeface="Source Sans Pro"/>
                  <a:cs typeface="Source Sans Pro"/>
                  <a:sym typeface="Source Sans Pro"/>
                </a:rPr>
              </a:br>
              <a:r>
                <a:rPr lang="en-IN" sz="800" dirty="0">
                  <a:solidFill>
                    <a:srgbClr val="707685"/>
                  </a:solidFill>
                  <a:latin typeface="Source Sans Pro"/>
                  <a:ea typeface="Source Sans Pro"/>
                  <a:cs typeface="Source Sans Pro"/>
                  <a:sym typeface="Source Sans Pro"/>
                </a:rPr>
                <a:t>(Research)</a:t>
              </a:r>
            </a:p>
            <a:p>
              <a:pPr lvl="0" algn="ctr">
                <a:spcBef>
                  <a:spcPts val="400"/>
                </a:spcBef>
              </a:pPr>
              <a:r>
                <a:rPr lang="en-IN" sz="900" dirty="0">
                  <a:solidFill>
                    <a:srgbClr val="707685"/>
                  </a:solidFill>
                  <a:latin typeface="Source Sans Pro"/>
                  <a:ea typeface="Source Sans Pro"/>
                  <a:cs typeface="Source Sans Pro"/>
                  <a:sym typeface="Source Sans Pro"/>
                </a:rPr>
                <a:t>12019004009107</a:t>
              </a:r>
            </a:p>
            <a:p>
              <a:pPr lvl="0" algn="ctr">
                <a:spcBef>
                  <a:spcPts val="400"/>
                </a:spcBef>
              </a:pPr>
              <a:r>
                <a:rPr lang="en-IN" sz="900" dirty="0">
                  <a:solidFill>
                    <a:srgbClr val="707685"/>
                  </a:solidFill>
                  <a:latin typeface="Source Sans Pro"/>
                  <a:ea typeface="Source Sans Pro"/>
                  <a:cs typeface="Source Sans Pro"/>
                  <a:sym typeface="Source Sans Pro"/>
                </a:rPr>
                <a:t>Department of Computer Applications</a:t>
              </a:r>
            </a:p>
            <a:p>
              <a:pPr lvl="0" algn="ctr">
                <a:spcBef>
                  <a:spcPts val="400"/>
                </a:spcBef>
              </a:pPr>
              <a:r>
                <a:rPr lang="en-IN" sz="900" dirty="0">
                  <a:solidFill>
                    <a:srgbClr val="707685"/>
                  </a:solidFill>
                  <a:latin typeface="Source Sans Pro"/>
                  <a:ea typeface="Source Sans Pro"/>
                  <a:cs typeface="Source Sans Pro"/>
                  <a:sym typeface="Source Sans Pro"/>
                </a:rPr>
                <a:t>UEM, Kolkata</a:t>
              </a:r>
              <a:endParaRPr lang="en-IN"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5" name="Picture 4"/>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86804" y="1568662"/>
              <a:ext cx="1440000" cy="1440000"/>
            </a:xfrm>
            <a:prstGeom prst="rect">
              <a:avLst/>
            </a:prstGeom>
          </p:spPr>
        </p:pic>
      </p:grpSp>
      <p:grpSp>
        <p:nvGrpSpPr>
          <p:cNvPr id="13" name="Group 12"/>
          <p:cNvGrpSpPr/>
          <p:nvPr/>
        </p:nvGrpSpPr>
        <p:grpSpPr>
          <a:xfrm>
            <a:off x="7460107" y="1568262"/>
            <a:ext cx="1489200" cy="2950397"/>
            <a:chOff x="7460107" y="1568262"/>
            <a:chExt cx="1489200" cy="2950397"/>
          </a:xfrm>
        </p:grpSpPr>
        <p:sp>
          <p:nvSpPr>
            <p:cNvPr id="923" name="Google Shape;923;p45"/>
            <p:cNvSpPr txBox="1"/>
            <p:nvPr/>
          </p:nvSpPr>
          <p:spPr>
            <a:xfrm>
              <a:off x="7460107" y="3226598"/>
              <a:ext cx="1489200" cy="1292061"/>
            </a:xfrm>
            <a:prstGeom prst="rect">
              <a:avLst/>
            </a:prstGeom>
            <a:noFill/>
            <a:ln>
              <a:noFill/>
            </a:ln>
          </p:spPr>
          <p:txBody>
            <a:bodyPr spcFirstLastPara="1" wrap="square" lIns="0" tIns="0" rIns="0" bIns="0" anchor="t" anchorCtr="0">
              <a:noAutofit/>
            </a:bodyPr>
            <a:lstStyle/>
            <a:p>
              <a:pPr lvl="0" algn="ctr"/>
              <a:r>
                <a:rPr lang="en-IN" sz="1200" b="1" dirty="0">
                  <a:solidFill>
                    <a:srgbClr val="28324A"/>
                  </a:solidFill>
                  <a:latin typeface="Source Sans Pro"/>
                  <a:ea typeface="Source Sans Pro"/>
                  <a:cs typeface="Source Sans Pro"/>
                  <a:sym typeface="Source Sans Pro"/>
                </a:rPr>
                <a:t>RISHAV KHAMRUI</a:t>
              </a:r>
              <a:br>
                <a:rPr lang="en-IN" dirty="0">
                  <a:latin typeface="Source Sans Pro"/>
                  <a:ea typeface="Source Sans Pro"/>
                  <a:cs typeface="Source Sans Pro"/>
                  <a:sym typeface="Source Sans Pro"/>
                </a:rPr>
              </a:br>
              <a:r>
                <a:rPr lang="en-IN" sz="800" dirty="0">
                  <a:solidFill>
                    <a:srgbClr val="707685"/>
                  </a:solidFill>
                  <a:latin typeface="Source Sans Pro"/>
                  <a:ea typeface="Source Sans Pro"/>
                  <a:cs typeface="Source Sans Pro"/>
                  <a:sym typeface="Source Sans Pro"/>
                </a:rPr>
                <a:t>(Research)</a:t>
              </a:r>
            </a:p>
            <a:p>
              <a:pPr lvl="0" algn="ctr">
                <a:spcBef>
                  <a:spcPts val="400"/>
                </a:spcBef>
              </a:pPr>
              <a:r>
                <a:rPr lang="en-IN" sz="900" dirty="0">
                  <a:solidFill>
                    <a:srgbClr val="707685"/>
                  </a:solidFill>
                  <a:latin typeface="Source Sans Pro"/>
                  <a:ea typeface="Source Sans Pro"/>
                  <a:cs typeface="Source Sans Pro"/>
                  <a:sym typeface="Source Sans Pro"/>
                </a:rPr>
                <a:t>12019004009057</a:t>
              </a:r>
            </a:p>
            <a:p>
              <a:pPr lvl="0" algn="ctr">
                <a:spcBef>
                  <a:spcPts val="400"/>
                </a:spcBef>
              </a:pPr>
              <a:r>
                <a:rPr lang="en-IN" sz="900" dirty="0">
                  <a:solidFill>
                    <a:srgbClr val="707685"/>
                  </a:solidFill>
                  <a:latin typeface="Source Sans Pro"/>
                  <a:ea typeface="Source Sans Pro"/>
                  <a:cs typeface="Source Sans Pro"/>
                  <a:sym typeface="Source Sans Pro"/>
                </a:rPr>
                <a:t>Department of Computer Applications</a:t>
              </a:r>
            </a:p>
            <a:p>
              <a:pPr lvl="0" algn="ctr">
                <a:spcBef>
                  <a:spcPts val="400"/>
                </a:spcBef>
              </a:pPr>
              <a:r>
                <a:rPr lang="en-IN" sz="900" dirty="0">
                  <a:solidFill>
                    <a:srgbClr val="707685"/>
                  </a:solidFill>
                  <a:latin typeface="Source Sans Pro"/>
                  <a:ea typeface="Source Sans Pro"/>
                  <a:cs typeface="Source Sans Pro"/>
                  <a:sym typeface="Source Sans Pro"/>
                </a:rPr>
                <a:t>UEM, Kolkata</a:t>
              </a:r>
              <a:endParaRPr lang="en-IN"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7" name="Picture 6"/>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84707" y="1568262"/>
              <a:ext cx="1440000" cy="1440000"/>
            </a:xfrm>
            <a:prstGeom prst="rect">
              <a:avLst/>
            </a:prstGeom>
          </p:spPr>
        </p:pic>
      </p:grpSp>
      <p:grpSp>
        <p:nvGrpSpPr>
          <p:cNvPr id="12" name="Group 11"/>
          <p:cNvGrpSpPr/>
          <p:nvPr/>
        </p:nvGrpSpPr>
        <p:grpSpPr>
          <a:xfrm>
            <a:off x="5619004" y="1568662"/>
            <a:ext cx="1489200" cy="2889037"/>
            <a:chOff x="5619004" y="1568662"/>
            <a:chExt cx="1489200" cy="2889037"/>
          </a:xfrm>
        </p:grpSpPr>
        <p:pic>
          <p:nvPicPr>
            <p:cNvPr id="4" name="Picture 3"/>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643604" y="1568662"/>
              <a:ext cx="1440000" cy="1440000"/>
            </a:xfrm>
            <a:prstGeom prst="rect">
              <a:avLst/>
            </a:prstGeom>
          </p:spPr>
        </p:pic>
        <p:sp>
          <p:nvSpPr>
            <p:cNvPr id="19" name="Google Shape;921;p45"/>
            <p:cNvSpPr txBox="1"/>
            <p:nvPr/>
          </p:nvSpPr>
          <p:spPr>
            <a:xfrm>
              <a:off x="5619004" y="3226599"/>
              <a:ext cx="1489200" cy="1231100"/>
            </a:xfrm>
            <a:prstGeom prst="rect">
              <a:avLst/>
            </a:prstGeom>
            <a:noFill/>
            <a:ln>
              <a:noFill/>
            </a:ln>
          </p:spPr>
          <p:txBody>
            <a:bodyPr spcFirstLastPara="1" wrap="square" lIns="0" tIns="0" rIns="0" bIns="0" anchor="t" anchorCtr="0">
              <a:noAutofit/>
            </a:bodyPr>
            <a:lstStyle/>
            <a:p>
              <a:pPr lvl="0" algn="ctr"/>
              <a:r>
                <a:rPr lang="en-IN" sz="1200" b="1" dirty="0">
                  <a:solidFill>
                    <a:srgbClr val="28324A"/>
                  </a:solidFill>
                  <a:latin typeface="Source Sans Pro"/>
                  <a:ea typeface="Source Sans Pro"/>
                  <a:cs typeface="Source Sans Pro"/>
                  <a:sym typeface="Source Sans Pro"/>
                </a:rPr>
                <a:t>TANAY MONDAL</a:t>
              </a:r>
              <a:br>
                <a:rPr lang="en-IN" dirty="0">
                  <a:latin typeface="Source Sans Pro"/>
                  <a:ea typeface="Source Sans Pro"/>
                  <a:cs typeface="Source Sans Pro"/>
                  <a:sym typeface="Source Sans Pro"/>
                </a:rPr>
              </a:br>
              <a:r>
                <a:rPr lang="en-IN" sz="800" dirty="0">
                  <a:solidFill>
                    <a:srgbClr val="707685"/>
                  </a:solidFill>
                  <a:latin typeface="Source Sans Pro"/>
                  <a:ea typeface="Source Sans Pro"/>
                  <a:cs typeface="Source Sans Pro"/>
                  <a:sym typeface="Source Sans Pro"/>
                </a:rPr>
                <a:t>(Documentation)</a:t>
              </a:r>
            </a:p>
            <a:p>
              <a:pPr lvl="0" algn="ctr">
                <a:spcBef>
                  <a:spcPts val="400"/>
                </a:spcBef>
              </a:pPr>
              <a:r>
                <a:rPr lang="en-IN" sz="900" dirty="0">
                  <a:solidFill>
                    <a:srgbClr val="707685"/>
                  </a:solidFill>
                  <a:latin typeface="Source Sans Pro"/>
                  <a:ea typeface="Source Sans Pro"/>
                  <a:cs typeface="Source Sans Pro"/>
                  <a:sym typeface="Source Sans Pro"/>
                </a:rPr>
                <a:t>12019004009043</a:t>
              </a:r>
            </a:p>
            <a:p>
              <a:pPr lvl="0" algn="ctr">
                <a:spcBef>
                  <a:spcPts val="400"/>
                </a:spcBef>
              </a:pPr>
              <a:r>
                <a:rPr lang="en-IN" sz="900" dirty="0">
                  <a:solidFill>
                    <a:srgbClr val="707685"/>
                  </a:solidFill>
                  <a:latin typeface="Source Sans Pro"/>
                  <a:ea typeface="Source Sans Pro"/>
                  <a:cs typeface="Source Sans Pro"/>
                  <a:sym typeface="Source Sans Pro"/>
                </a:rPr>
                <a:t>Department of Computer Applications</a:t>
              </a:r>
            </a:p>
            <a:p>
              <a:pPr lvl="0" algn="ctr">
                <a:spcBef>
                  <a:spcPts val="400"/>
                </a:spcBef>
              </a:pPr>
              <a:r>
                <a:rPr lang="en-IN" sz="900" dirty="0">
                  <a:solidFill>
                    <a:srgbClr val="707685"/>
                  </a:solidFill>
                  <a:latin typeface="Source Sans Pro"/>
                  <a:ea typeface="Source Sans Pro"/>
                  <a:cs typeface="Source Sans Pro"/>
                  <a:sym typeface="Source Sans Pro"/>
                </a:rPr>
                <a:t>UEM, Kolkata</a:t>
              </a:r>
              <a:endParaRPr lang="en-IN"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14"/>
                                        </p:tgtEl>
                                        <p:attrNameLst>
                                          <p:attrName>style.visibility</p:attrName>
                                        </p:attrNameLst>
                                      </p:cBhvr>
                                      <p:to>
                                        <p:strVal val="visible"/>
                                      </p:to>
                                    </p:set>
                                    <p:animEffect transition="in" filter="fade">
                                      <p:cBhvr>
                                        <p:cTn id="7" dur="1000"/>
                                        <p:tgtEl>
                                          <p:spTgt spid="914"/>
                                        </p:tgtEl>
                                      </p:cBhvr>
                                    </p:animEffect>
                                  </p:childTnLst>
                                </p:cTn>
                              </p:par>
                              <p:par>
                                <p:cTn id="8" presetID="42"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30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anim calcmode="lin" valueType="num">
                                      <p:cBhvr>
                                        <p:cTn id="16" dur="500" fill="hold"/>
                                        <p:tgtEl>
                                          <p:spTgt spid="10"/>
                                        </p:tgtEl>
                                        <p:attrNameLst>
                                          <p:attrName>ppt_x</p:attrName>
                                        </p:attrNameLst>
                                      </p:cBhvr>
                                      <p:tavLst>
                                        <p:tav tm="0">
                                          <p:val>
                                            <p:strVal val="#ppt_x"/>
                                          </p:val>
                                        </p:tav>
                                        <p:tav tm="100000">
                                          <p:val>
                                            <p:strVal val="#ppt_x"/>
                                          </p:val>
                                        </p:tav>
                                      </p:tavLst>
                                    </p:anim>
                                    <p:anim calcmode="lin" valueType="num">
                                      <p:cBhvr>
                                        <p:cTn id="17" dur="500" fill="hold"/>
                                        <p:tgtEl>
                                          <p:spTgt spid="10"/>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3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anim calcmode="lin" valueType="num">
                                      <p:cBhvr>
                                        <p:cTn id="21" dur="500" fill="hold"/>
                                        <p:tgtEl>
                                          <p:spTgt spid="12"/>
                                        </p:tgtEl>
                                        <p:attrNameLst>
                                          <p:attrName>ppt_x</p:attrName>
                                        </p:attrNameLst>
                                      </p:cBhvr>
                                      <p:tavLst>
                                        <p:tav tm="0">
                                          <p:val>
                                            <p:strVal val="#ppt_x"/>
                                          </p:val>
                                        </p:tav>
                                        <p:tav tm="100000">
                                          <p:val>
                                            <p:strVal val="#ppt_x"/>
                                          </p:val>
                                        </p:tav>
                                      </p:tavLst>
                                    </p:anim>
                                    <p:anim calcmode="lin" valueType="num">
                                      <p:cBhvr>
                                        <p:cTn id="22" dur="500" fill="hold"/>
                                        <p:tgtEl>
                                          <p:spTgt spid="12"/>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6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anim calcmode="lin" valueType="num">
                                      <p:cBhvr>
                                        <p:cTn id="26" dur="500" fill="hold"/>
                                        <p:tgtEl>
                                          <p:spTgt spid="9"/>
                                        </p:tgtEl>
                                        <p:attrNameLst>
                                          <p:attrName>ppt_x</p:attrName>
                                        </p:attrNameLst>
                                      </p:cBhvr>
                                      <p:tavLst>
                                        <p:tav tm="0">
                                          <p:val>
                                            <p:strVal val="#ppt_x"/>
                                          </p:val>
                                        </p:tav>
                                        <p:tav tm="100000">
                                          <p:val>
                                            <p:strVal val="#ppt_x"/>
                                          </p:val>
                                        </p:tav>
                                      </p:tavLst>
                                    </p:anim>
                                    <p:anim calcmode="lin" valueType="num">
                                      <p:cBhvr>
                                        <p:cTn id="27" dur="500" fill="hold"/>
                                        <p:tgtEl>
                                          <p:spTgt spid="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60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anim calcmode="lin" valueType="num">
                                      <p:cBhvr>
                                        <p:cTn id="31" dur="500" fill="hold"/>
                                        <p:tgtEl>
                                          <p:spTgt spid="13"/>
                                        </p:tgtEl>
                                        <p:attrNameLst>
                                          <p:attrName>ppt_x</p:attrName>
                                        </p:attrNameLst>
                                      </p:cBhvr>
                                      <p:tavLst>
                                        <p:tav tm="0">
                                          <p:val>
                                            <p:strVal val="#ppt_x"/>
                                          </p:val>
                                        </p:tav>
                                        <p:tav tm="100000">
                                          <p:val>
                                            <p:strVal val="#ppt_x"/>
                                          </p:val>
                                        </p:tav>
                                      </p:tavLst>
                                    </p:anim>
                                    <p:anim calcmode="lin" valueType="num">
                                      <p:cBhvr>
                                        <p:cTn id="32"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1073700" y="366098"/>
            <a:ext cx="6996600" cy="715800"/>
          </a:xfrm>
          <a:prstGeom prst="rect">
            <a:avLst/>
          </a:prstGeom>
        </p:spPr>
        <p:txBody>
          <a:bodyPr spcFirstLastPara="1" wrap="square" lIns="91425" tIns="91425" rIns="91425" bIns="91425" anchor="b" anchorCtr="0">
            <a:noAutofit/>
          </a:bodyPr>
          <a:lstStyle/>
          <a:p>
            <a:pPr lvl="0">
              <a:buClr>
                <a:schemeClr val="dk1"/>
              </a:buClr>
              <a:buSzPts val="1100"/>
            </a:pPr>
            <a:r>
              <a:rPr lang="en-IN" sz="2800" dirty="0"/>
              <a:t>TABLE OF CONTENTS</a:t>
            </a:r>
          </a:p>
        </p:txBody>
      </p:sp>
      <p:sp>
        <p:nvSpPr>
          <p:cNvPr id="792" name="Google Shape;792;p4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793" name="Google Shape;79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2" name="Group 1"/>
          <p:cNvGrpSpPr/>
          <p:nvPr/>
        </p:nvGrpSpPr>
        <p:grpSpPr>
          <a:xfrm>
            <a:off x="1148757" y="1156099"/>
            <a:ext cx="1748564" cy="1020702"/>
            <a:chOff x="1148757" y="1156099"/>
            <a:chExt cx="1748564" cy="1020702"/>
          </a:xfrm>
        </p:grpSpPr>
        <p:grpSp>
          <p:nvGrpSpPr>
            <p:cNvPr id="795" name="Google Shape;795;p40"/>
            <p:cNvGrpSpPr/>
            <p:nvPr/>
          </p:nvGrpSpPr>
          <p:grpSpPr>
            <a:xfrm>
              <a:off x="1786339" y="1703401"/>
              <a:ext cx="473400" cy="473400"/>
              <a:chOff x="1786339" y="1703401"/>
              <a:chExt cx="473400" cy="473400"/>
            </a:xfrm>
          </p:grpSpPr>
          <p:sp>
            <p:nvSpPr>
              <p:cNvPr id="796" name="Google Shape;79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797" name="Google Shape;79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Source Sans Pro"/>
                    <a:ea typeface="Source Sans Pro"/>
                    <a:cs typeface="Source Sans Pro"/>
                    <a:sym typeface="Source Sans Pro"/>
                  </a:rPr>
                  <a:t>2</a:t>
                </a:r>
                <a:endParaRPr sz="600" dirty="0">
                  <a:solidFill>
                    <a:schemeClr val="dk2"/>
                  </a:solidFill>
                  <a:latin typeface="Source Sans Pro"/>
                  <a:ea typeface="Source Sans Pro"/>
                  <a:cs typeface="Source Sans Pro"/>
                  <a:sym typeface="Source Sans Pro"/>
                </a:endParaRPr>
              </a:p>
            </p:txBody>
          </p:sp>
        </p:grpSp>
        <p:sp>
          <p:nvSpPr>
            <p:cNvPr id="813" name="Google Shape;813;p40"/>
            <p:cNvSpPr txBox="1"/>
            <p:nvPr/>
          </p:nvSpPr>
          <p:spPr>
            <a:xfrm>
              <a:off x="1148757" y="1156099"/>
              <a:ext cx="1748564" cy="533400"/>
            </a:xfrm>
            <a:prstGeom prst="rect">
              <a:avLst/>
            </a:prstGeom>
            <a:noFill/>
            <a:ln>
              <a:noFill/>
            </a:ln>
          </p:spPr>
          <p:txBody>
            <a:bodyPr spcFirstLastPara="1" wrap="square" lIns="0" tIns="0" rIns="0" bIns="0" anchor="b" anchorCtr="0">
              <a:noAutofit/>
            </a:bodyPr>
            <a:lstStyle/>
            <a:p>
              <a:pPr lvl="0" algn="ctr"/>
              <a:r>
                <a:rPr lang="en-IN" sz="1200" dirty="0">
                  <a:solidFill>
                    <a:schemeClr val="dk2"/>
                  </a:solidFill>
                  <a:latin typeface="Source Sans Pro"/>
                  <a:ea typeface="Source Sans Pro"/>
                  <a:cs typeface="Source Sans Pro"/>
                  <a:sym typeface="Source Sans Pro"/>
                </a:rPr>
                <a:t>INTRODUCTION OF OUR PROJECT</a:t>
              </a:r>
            </a:p>
          </p:txBody>
        </p:sp>
      </p:grpSp>
      <p:grpSp>
        <p:nvGrpSpPr>
          <p:cNvPr id="5" name="Group 4"/>
          <p:cNvGrpSpPr/>
          <p:nvPr/>
        </p:nvGrpSpPr>
        <p:grpSpPr>
          <a:xfrm>
            <a:off x="3407914" y="1169999"/>
            <a:ext cx="1286400" cy="1006802"/>
            <a:chOff x="3407914" y="1169999"/>
            <a:chExt cx="1286400" cy="1006802"/>
          </a:xfrm>
        </p:grpSpPr>
        <p:grpSp>
          <p:nvGrpSpPr>
            <p:cNvPr id="798" name="Google Shape;798;p40"/>
            <p:cNvGrpSpPr/>
            <p:nvPr/>
          </p:nvGrpSpPr>
          <p:grpSpPr>
            <a:xfrm>
              <a:off x="3814414" y="1703401"/>
              <a:ext cx="473400" cy="473400"/>
              <a:chOff x="3814414" y="1703401"/>
              <a:chExt cx="473400" cy="473400"/>
            </a:xfrm>
          </p:grpSpPr>
          <p:sp>
            <p:nvSpPr>
              <p:cNvPr id="799" name="Google Shape;79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0" name="Google Shape;80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Source Sans Pro"/>
                    <a:ea typeface="Source Sans Pro"/>
                    <a:cs typeface="Source Sans Pro"/>
                    <a:sym typeface="Source Sans Pro"/>
                  </a:rPr>
                  <a:t>4</a:t>
                </a:r>
                <a:endParaRPr sz="600" dirty="0">
                  <a:solidFill>
                    <a:schemeClr val="dk2"/>
                  </a:solidFill>
                  <a:latin typeface="Source Sans Pro"/>
                  <a:ea typeface="Source Sans Pro"/>
                  <a:cs typeface="Source Sans Pro"/>
                  <a:sym typeface="Source Sans Pro"/>
                </a:endParaRPr>
              </a:p>
            </p:txBody>
          </p:sp>
        </p:grpSp>
        <p:sp>
          <p:nvSpPr>
            <p:cNvPr id="814" name="Google Shape;814;p40"/>
            <p:cNvSpPr txBox="1"/>
            <p:nvPr/>
          </p:nvSpPr>
          <p:spPr>
            <a:xfrm>
              <a:off x="3407914" y="1169999"/>
              <a:ext cx="1286400" cy="533400"/>
            </a:xfrm>
            <a:prstGeom prst="rect">
              <a:avLst/>
            </a:prstGeom>
            <a:noFill/>
            <a:ln>
              <a:noFill/>
            </a:ln>
          </p:spPr>
          <p:txBody>
            <a:bodyPr spcFirstLastPara="1" wrap="square" lIns="0" tIns="0" rIns="0" bIns="0" anchor="b" anchorCtr="0">
              <a:noAutofit/>
            </a:bodyPr>
            <a:lstStyle/>
            <a:p>
              <a:pPr lvl="0" algn="ctr"/>
              <a:r>
                <a:rPr lang="en-IN" sz="1200" dirty="0">
                  <a:solidFill>
                    <a:schemeClr val="dk2"/>
                  </a:solidFill>
                  <a:latin typeface="Source Sans Pro"/>
                  <a:ea typeface="Source Sans Pro"/>
                  <a:cs typeface="Source Sans Pro"/>
                  <a:sym typeface="Source Sans Pro"/>
                </a:rPr>
                <a:t>HOW</a:t>
              </a:r>
              <a:r>
                <a:rPr lang="en-IN" sz="1000" dirty="0">
                  <a:solidFill>
                    <a:schemeClr val="dk2"/>
                  </a:solidFill>
                  <a:latin typeface="Source Sans Pro"/>
                  <a:ea typeface="Source Sans Pro"/>
                  <a:cs typeface="Source Sans Pro"/>
                  <a:sym typeface="Source Sans Pro"/>
                </a:rPr>
                <a:t> </a:t>
              </a:r>
              <a:r>
                <a:rPr lang="en-IN" sz="1200" dirty="0">
                  <a:solidFill>
                    <a:schemeClr val="dk2"/>
                  </a:solidFill>
                  <a:latin typeface="Source Sans Pro"/>
                  <a:ea typeface="Source Sans Pro"/>
                  <a:cs typeface="Source Sans Pro"/>
                  <a:sym typeface="Source Sans Pro"/>
                </a:rPr>
                <a:t>TO USE</a:t>
              </a:r>
              <a:endParaRPr sz="1200" dirty="0">
                <a:solidFill>
                  <a:schemeClr val="dk2"/>
                </a:solidFill>
                <a:latin typeface="Source Sans Pro"/>
                <a:ea typeface="Source Sans Pro"/>
                <a:cs typeface="Source Sans Pro"/>
                <a:sym typeface="Source Sans Pro"/>
              </a:endParaRPr>
            </a:p>
          </p:txBody>
        </p:sp>
      </p:grpSp>
      <p:grpSp>
        <p:nvGrpSpPr>
          <p:cNvPr id="6" name="Group 5"/>
          <p:cNvGrpSpPr/>
          <p:nvPr/>
        </p:nvGrpSpPr>
        <p:grpSpPr>
          <a:xfrm>
            <a:off x="5435989" y="1156099"/>
            <a:ext cx="1286400" cy="1020702"/>
            <a:chOff x="5435989" y="1156099"/>
            <a:chExt cx="1286400" cy="1020702"/>
          </a:xfrm>
        </p:grpSpPr>
        <p:grpSp>
          <p:nvGrpSpPr>
            <p:cNvPr id="801" name="Google Shape;801;p40"/>
            <p:cNvGrpSpPr/>
            <p:nvPr/>
          </p:nvGrpSpPr>
          <p:grpSpPr>
            <a:xfrm>
              <a:off x="5842489" y="1703401"/>
              <a:ext cx="473400" cy="473400"/>
              <a:chOff x="5842489" y="1703401"/>
              <a:chExt cx="473400" cy="473400"/>
            </a:xfrm>
          </p:grpSpPr>
          <p:sp>
            <p:nvSpPr>
              <p:cNvPr id="802" name="Google Shape;80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3" name="Google Shape;80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Source Sans Pro"/>
                    <a:ea typeface="Source Sans Pro"/>
                    <a:cs typeface="Source Sans Pro"/>
                    <a:sym typeface="Source Sans Pro"/>
                  </a:rPr>
                  <a:t>6</a:t>
                </a:r>
                <a:endParaRPr sz="600" dirty="0">
                  <a:solidFill>
                    <a:schemeClr val="dk2"/>
                  </a:solidFill>
                  <a:latin typeface="Source Sans Pro"/>
                  <a:ea typeface="Source Sans Pro"/>
                  <a:cs typeface="Source Sans Pro"/>
                  <a:sym typeface="Source Sans Pro"/>
                </a:endParaRPr>
              </a:p>
            </p:txBody>
          </p:sp>
        </p:grpSp>
        <p:sp>
          <p:nvSpPr>
            <p:cNvPr id="815" name="Google Shape;815;p40"/>
            <p:cNvSpPr txBox="1"/>
            <p:nvPr/>
          </p:nvSpPr>
          <p:spPr>
            <a:xfrm>
              <a:off x="5435989" y="1156099"/>
              <a:ext cx="1286400" cy="533400"/>
            </a:xfrm>
            <a:prstGeom prst="rect">
              <a:avLst/>
            </a:prstGeom>
            <a:noFill/>
            <a:ln>
              <a:noFill/>
            </a:ln>
          </p:spPr>
          <p:txBody>
            <a:bodyPr spcFirstLastPara="1" wrap="square" lIns="0" tIns="0" rIns="0" bIns="0" anchor="b" anchorCtr="0">
              <a:noAutofit/>
            </a:bodyPr>
            <a:lstStyle/>
            <a:p>
              <a:pPr lvl="0" algn="ctr"/>
              <a:r>
                <a:rPr lang="en-IN" sz="1200" dirty="0">
                  <a:solidFill>
                    <a:schemeClr val="dk2"/>
                  </a:solidFill>
                  <a:latin typeface="Source Sans Pro"/>
                  <a:ea typeface="Source Sans Pro"/>
                  <a:cs typeface="Source Sans Pro"/>
                  <a:sym typeface="Source Sans Pro"/>
                </a:rPr>
                <a:t>CODE</a:t>
              </a:r>
              <a:endParaRPr sz="1200" dirty="0">
                <a:solidFill>
                  <a:schemeClr val="dk2"/>
                </a:solidFill>
                <a:latin typeface="Source Sans Pro"/>
                <a:ea typeface="Source Sans Pro"/>
                <a:cs typeface="Source Sans Pro"/>
                <a:sym typeface="Source Sans Pro"/>
              </a:endParaRPr>
            </a:p>
          </p:txBody>
        </p:sp>
      </p:grpSp>
      <p:grpSp>
        <p:nvGrpSpPr>
          <p:cNvPr id="4" name="Group 3"/>
          <p:cNvGrpSpPr/>
          <p:nvPr/>
        </p:nvGrpSpPr>
        <p:grpSpPr>
          <a:xfrm>
            <a:off x="2047322" y="3576300"/>
            <a:ext cx="2028080" cy="1001834"/>
            <a:chOff x="2047322" y="3576300"/>
            <a:chExt cx="2028080" cy="1001834"/>
          </a:xfrm>
        </p:grpSpPr>
        <p:grpSp>
          <p:nvGrpSpPr>
            <p:cNvPr id="810" name="Google Shape;810;p40"/>
            <p:cNvGrpSpPr/>
            <p:nvPr/>
          </p:nvGrpSpPr>
          <p:grpSpPr>
            <a:xfrm>
              <a:off x="2824664" y="3576300"/>
              <a:ext cx="473400" cy="473400"/>
              <a:chOff x="2824664" y="3576300"/>
              <a:chExt cx="473400" cy="473400"/>
            </a:xfrm>
          </p:grpSpPr>
          <p:sp>
            <p:nvSpPr>
              <p:cNvPr id="811" name="Google Shape;81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12" name="Google Shape;81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Source Sans Pro"/>
                    <a:ea typeface="Source Sans Pro"/>
                    <a:cs typeface="Source Sans Pro"/>
                    <a:sym typeface="Source Sans Pro"/>
                  </a:rPr>
                  <a:t>3</a:t>
                </a:r>
                <a:endParaRPr sz="600" dirty="0">
                  <a:solidFill>
                    <a:schemeClr val="dk2"/>
                  </a:solidFill>
                  <a:latin typeface="Source Sans Pro"/>
                  <a:ea typeface="Source Sans Pro"/>
                  <a:cs typeface="Source Sans Pro"/>
                  <a:sym typeface="Source Sans Pro"/>
                </a:endParaRPr>
              </a:p>
            </p:txBody>
          </p:sp>
        </p:grpSp>
        <p:sp>
          <p:nvSpPr>
            <p:cNvPr id="816" name="Google Shape;816;p40"/>
            <p:cNvSpPr txBox="1"/>
            <p:nvPr/>
          </p:nvSpPr>
          <p:spPr>
            <a:xfrm>
              <a:off x="2047322" y="4044734"/>
              <a:ext cx="2028080" cy="533400"/>
            </a:xfrm>
            <a:prstGeom prst="rect">
              <a:avLst/>
            </a:prstGeom>
            <a:noFill/>
            <a:ln>
              <a:noFill/>
            </a:ln>
          </p:spPr>
          <p:txBody>
            <a:bodyPr spcFirstLastPara="1" wrap="square" lIns="0" tIns="0" rIns="0" bIns="0" anchor="t" anchorCtr="0">
              <a:noAutofit/>
            </a:bodyPr>
            <a:lstStyle/>
            <a:p>
              <a:pPr lvl="0" algn="ctr"/>
              <a:r>
                <a:rPr lang="en-IN" sz="1200" dirty="0">
                  <a:solidFill>
                    <a:schemeClr val="dk2"/>
                  </a:solidFill>
                  <a:latin typeface="Source Sans Pro"/>
                  <a:ea typeface="Source Sans Pro"/>
                  <a:cs typeface="Source Sans Pro"/>
                  <a:sym typeface="Source Sans Pro"/>
                </a:rPr>
                <a:t>OTHER SIMILAR TOOLS</a:t>
              </a:r>
              <a:endParaRPr sz="1200" dirty="0">
                <a:solidFill>
                  <a:schemeClr val="dk2"/>
                </a:solidFill>
                <a:latin typeface="Source Sans Pro"/>
                <a:ea typeface="Source Sans Pro"/>
                <a:cs typeface="Source Sans Pro"/>
                <a:sym typeface="Source Sans Pro"/>
              </a:endParaRPr>
            </a:p>
          </p:txBody>
        </p:sp>
      </p:grpSp>
      <p:grpSp>
        <p:nvGrpSpPr>
          <p:cNvPr id="8" name="Group 7"/>
          <p:cNvGrpSpPr/>
          <p:nvPr/>
        </p:nvGrpSpPr>
        <p:grpSpPr>
          <a:xfrm>
            <a:off x="4446239" y="3576300"/>
            <a:ext cx="1286400" cy="1001834"/>
            <a:chOff x="4446239" y="3576300"/>
            <a:chExt cx="1286400" cy="1001834"/>
          </a:xfrm>
        </p:grpSpPr>
        <p:grpSp>
          <p:nvGrpSpPr>
            <p:cNvPr id="807" name="Google Shape;807;p40"/>
            <p:cNvGrpSpPr/>
            <p:nvPr/>
          </p:nvGrpSpPr>
          <p:grpSpPr>
            <a:xfrm>
              <a:off x="4852739" y="3576300"/>
              <a:ext cx="473400" cy="473400"/>
              <a:chOff x="4852739" y="3576300"/>
              <a:chExt cx="473400" cy="473400"/>
            </a:xfrm>
          </p:grpSpPr>
          <p:sp>
            <p:nvSpPr>
              <p:cNvPr id="808" name="Google Shape;80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9" name="Google Shape;80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Source Sans Pro"/>
                    <a:ea typeface="Source Sans Pro"/>
                    <a:cs typeface="Source Sans Pro"/>
                    <a:sym typeface="Source Sans Pro"/>
                  </a:rPr>
                  <a:t>5</a:t>
                </a:r>
                <a:endParaRPr sz="600" dirty="0">
                  <a:solidFill>
                    <a:schemeClr val="dk2"/>
                  </a:solidFill>
                  <a:latin typeface="Source Sans Pro"/>
                  <a:ea typeface="Source Sans Pro"/>
                  <a:cs typeface="Source Sans Pro"/>
                  <a:sym typeface="Source Sans Pro"/>
                </a:endParaRPr>
              </a:p>
            </p:txBody>
          </p:sp>
        </p:grpSp>
        <p:sp>
          <p:nvSpPr>
            <p:cNvPr id="817" name="Google Shape;817;p40"/>
            <p:cNvSpPr txBox="1"/>
            <p:nvPr/>
          </p:nvSpPr>
          <p:spPr>
            <a:xfrm>
              <a:off x="4446239" y="4044734"/>
              <a:ext cx="1286400" cy="533400"/>
            </a:xfrm>
            <a:prstGeom prst="rect">
              <a:avLst/>
            </a:prstGeom>
            <a:noFill/>
            <a:ln>
              <a:noFill/>
            </a:ln>
          </p:spPr>
          <p:txBody>
            <a:bodyPr spcFirstLastPara="1" wrap="square" lIns="0" tIns="0" rIns="0" bIns="0" anchor="t" anchorCtr="0">
              <a:noAutofit/>
            </a:bodyPr>
            <a:lstStyle/>
            <a:p>
              <a:pPr lvl="0" algn="ctr"/>
              <a:r>
                <a:rPr lang="en-IN" sz="1200" dirty="0">
                  <a:solidFill>
                    <a:schemeClr val="dk2"/>
                  </a:solidFill>
                  <a:latin typeface="Source Sans Pro"/>
                  <a:ea typeface="Source Sans Pro"/>
                  <a:cs typeface="Source Sans Pro"/>
                  <a:sym typeface="Source Sans Pro"/>
                </a:rPr>
                <a:t>USE CASE DIAGRAM</a:t>
              </a:r>
              <a:endParaRPr sz="1200" dirty="0">
                <a:solidFill>
                  <a:schemeClr val="dk2"/>
                </a:solidFill>
                <a:latin typeface="Source Sans Pro"/>
                <a:ea typeface="Source Sans Pro"/>
                <a:cs typeface="Source Sans Pro"/>
                <a:sym typeface="Source Sans Pro"/>
              </a:endParaRPr>
            </a:p>
          </p:txBody>
        </p:sp>
      </p:grpSp>
      <p:grpSp>
        <p:nvGrpSpPr>
          <p:cNvPr id="7" name="Group 6"/>
          <p:cNvGrpSpPr/>
          <p:nvPr/>
        </p:nvGrpSpPr>
        <p:grpSpPr>
          <a:xfrm>
            <a:off x="6474314" y="3576300"/>
            <a:ext cx="1286400" cy="1001834"/>
            <a:chOff x="6474314" y="3576300"/>
            <a:chExt cx="1286400" cy="1001834"/>
          </a:xfrm>
        </p:grpSpPr>
        <p:grpSp>
          <p:nvGrpSpPr>
            <p:cNvPr id="804" name="Google Shape;804;p40"/>
            <p:cNvGrpSpPr/>
            <p:nvPr/>
          </p:nvGrpSpPr>
          <p:grpSpPr>
            <a:xfrm>
              <a:off x="6880814" y="3576300"/>
              <a:ext cx="473400" cy="473400"/>
              <a:chOff x="6880814" y="3576300"/>
              <a:chExt cx="473400" cy="473400"/>
            </a:xfrm>
          </p:grpSpPr>
          <p:sp>
            <p:nvSpPr>
              <p:cNvPr id="805" name="Google Shape;80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6" name="Google Shape;80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Source Sans Pro"/>
                    <a:ea typeface="Source Sans Pro"/>
                    <a:cs typeface="Source Sans Pro"/>
                    <a:sym typeface="Source Sans Pro"/>
                  </a:rPr>
                  <a:t>7</a:t>
                </a:r>
                <a:endParaRPr sz="600" dirty="0">
                  <a:solidFill>
                    <a:schemeClr val="dk2"/>
                  </a:solidFill>
                  <a:latin typeface="Source Sans Pro"/>
                  <a:ea typeface="Source Sans Pro"/>
                  <a:cs typeface="Source Sans Pro"/>
                  <a:sym typeface="Source Sans Pro"/>
                </a:endParaRPr>
              </a:p>
            </p:txBody>
          </p:sp>
        </p:grpSp>
        <p:sp>
          <p:nvSpPr>
            <p:cNvPr id="818" name="Google Shape;818;p40"/>
            <p:cNvSpPr txBox="1"/>
            <p:nvPr/>
          </p:nvSpPr>
          <p:spPr>
            <a:xfrm>
              <a:off x="6474314" y="4044734"/>
              <a:ext cx="1286400" cy="533400"/>
            </a:xfrm>
            <a:prstGeom prst="rect">
              <a:avLst/>
            </a:prstGeom>
            <a:noFill/>
            <a:ln>
              <a:noFill/>
            </a:ln>
          </p:spPr>
          <p:txBody>
            <a:bodyPr spcFirstLastPara="1" wrap="square" lIns="0" tIns="0" rIns="0" bIns="0" anchor="t" anchorCtr="0">
              <a:noAutofit/>
            </a:bodyPr>
            <a:lstStyle/>
            <a:p>
              <a:pPr lvl="0" algn="ctr"/>
              <a:r>
                <a:rPr lang="en-IN" sz="1200" dirty="0">
                  <a:solidFill>
                    <a:schemeClr val="dk2"/>
                  </a:solidFill>
                  <a:latin typeface="Source Sans Pro"/>
                  <a:ea typeface="Source Sans Pro"/>
                  <a:cs typeface="Source Sans Pro"/>
                  <a:sym typeface="Source Sans Pro"/>
                </a:rPr>
                <a:t>FUTURE WORKS</a:t>
              </a:r>
              <a:endParaRPr sz="1200" dirty="0">
                <a:solidFill>
                  <a:schemeClr val="dk2"/>
                </a:solidFill>
                <a:latin typeface="Source Sans Pro"/>
                <a:ea typeface="Source Sans Pro"/>
                <a:cs typeface="Source Sans Pro"/>
                <a:sym typeface="Source Sans Pro"/>
              </a:endParaRPr>
            </a:p>
          </p:txBody>
        </p:sp>
      </p:grpSp>
      <p:grpSp>
        <p:nvGrpSpPr>
          <p:cNvPr id="9" name="Group 8"/>
          <p:cNvGrpSpPr/>
          <p:nvPr/>
        </p:nvGrpSpPr>
        <p:grpSpPr>
          <a:xfrm>
            <a:off x="7749097" y="1156099"/>
            <a:ext cx="1286400" cy="1020700"/>
            <a:chOff x="7749097" y="1156099"/>
            <a:chExt cx="1286400" cy="1020700"/>
          </a:xfrm>
        </p:grpSpPr>
        <p:grpSp>
          <p:nvGrpSpPr>
            <p:cNvPr id="30" name="Google Shape;798;p40"/>
            <p:cNvGrpSpPr/>
            <p:nvPr/>
          </p:nvGrpSpPr>
          <p:grpSpPr>
            <a:xfrm>
              <a:off x="8158671" y="1703399"/>
              <a:ext cx="473400" cy="473400"/>
              <a:chOff x="3814414" y="1703401"/>
              <a:chExt cx="473400" cy="473400"/>
            </a:xfrm>
          </p:grpSpPr>
          <p:sp>
            <p:nvSpPr>
              <p:cNvPr id="31" name="Google Shape;79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32" name="Google Shape;80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Source Sans Pro"/>
                    <a:ea typeface="Source Sans Pro"/>
                    <a:cs typeface="Source Sans Pro"/>
                    <a:sym typeface="Source Sans Pro"/>
                  </a:rPr>
                  <a:t>8</a:t>
                </a:r>
                <a:endParaRPr sz="600" dirty="0">
                  <a:solidFill>
                    <a:schemeClr val="dk2"/>
                  </a:solidFill>
                  <a:latin typeface="Source Sans Pro"/>
                  <a:ea typeface="Source Sans Pro"/>
                  <a:cs typeface="Source Sans Pro"/>
                  <a:sym typeface="Source Sans Pro"/>
                </a:endParaRPr>
              </a:p>
            </p:txBody>
          </p:sp>
        </p:grpSp>
        <p:sp>
          <p:nvSpPr>
            <p:cNvPr id="34" name="Google Shape;815;p40"/>
            <p:cNvSpPr txBox="1"/>
            <p:nvPr/>
          </p:nvSpPr>
          <p:spPr>
            <a:xfrm>
              <a:off x="7749097" y="1156099"/>
              <a:ext cx="1286400" cy="533400"/>
            </a:xfrm>
            <a:prstGeom prst="rect">
              <a:avLst/>
            </a:prstGeom>
            <a:noFill/>
            <a:ln>
              <a:noFill/>
            </a:ln>
          </p:spPr>
          <p:txBody>
            <a:bodyPr spcFirstLastPara="1" wrap="square" lIns="0" tIns="0" rIns="0" bIns="0" anchor="b" anchorCtr="0">
              <a:noAutofit/>
            </a:bodyPr>
            <a:lstStyle/>
            <a:p>
              <a:pPr lvl="0" algn="ctr"/>
              <a:r>
                <a:rPr lang="en-IN" sz="1200" dirty="0">
                  <a:solidFill>
                    <a:schemeClr val="dk2"/>
                  </a:solidFill>
                  <a:latin typeface="Source Sans Pro"/>
                  <a:ea typeface="Source Sans Pro"/>
                  <a:cs typeface="Source Sans Pro"/>
                  <a:sym typeface="Source Sans Pro"/>
                </a:rPr>
                <a:t>CONCLUSION</a:t>
              </a:r>
              <a:endParaRPr sz="900" dirty="0">
                <a:solidFill>
                  <a:schemeClr val="dk2"/>
                </a:solidFill>
                <a:latin typeface="Source Sans Pro"/>
                <a:ea typeface="Source Sans Pro"/>
                <a:cs typeface="Source Sans Pro"/>
                <a:sym typeface="Source Sans Pro"/>
              </a:endParaRPr>
            </a:p>
          </p:txBody>
        </p:sp>
      </p:grpSp>
      <p:grpSp>
        <p:nvGrpSpPr>
          <p:cNvPr id="3" name="Group 2"/>
          <p:cNvGrpSpPr/>
          <p:nvPr/>
        </p:nvGrpSpPr>
        <p:grpSpPr>
          <a:xfrm>
            <a:off x="-177040" y="3640662"/>
            <a:ext cx="2028080" cy="950576"/>
            <a:chOff x="-177040" y="3640662"/>
            <a:chExt cx="2028080" cy="950576"/>
          </a:xfrm>
        </p:grpSpPr>
        <p:grpSp>
          <p:nvGrpSpPr>
            <p:cNvPr id="40" name="Google Shape;810;p40"/>
            <p:cNvGrpSpPr/>
            <p:nvPr/>
          </p:nvGrpSpPr>
          <p:grpSpPr>
            <a:xfrm>
              <a:off x="669628" y="3640662"/>
              <a:ext cx="334744" cy="334744"/>
              <a:chOff x="2893992" y="3645628"/>
              <a:chExt cx="334744" cy="334744"/>
            </a:xfrm>
          </p:grpSpPr>
          <p:sp>
            <p:nvSpPr>
              <p:cNvPr id="41" name="Google Shape;81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42" name="Google Shape;81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Source Sans Pro"/>
                    <a:ea typeface="Source Sans Pro"/>
                    <a:cs typeface="Source Sans Pro"/>
                    <a:sym typeface="Source Sans Pro"/>
                  </a:rPr>
                  <a:t>1</a:t>
                </a:r>
                <a:endParaRPr sz="600" dirty="0">
                  <a:solidFill>
                    <a:schemeClr val="dk2"/>
                  </a:solidFill>
                  <a:latin typeface="Source Sans Pro"/>
                  <a:ea typeface="Source Sans Pro"/>
                  <a:cs typeface="Source Sans Pro"/>
                  <a:sym typeface="Source Sans Pro"/>
                </a:endParaRPr>
              </a:p>
            </p:txBody>
          </p:sp>
        </p:grpSp>
        <p:sp>
          <p:nvSpPr>
            <p:cNvPr id="43" name="Google Shape;816;p40"/>
            <p:cNvSpPr txBox="1"/>
            <p:nvPr/>
          </p:nvSpPr>
          <p:spPr>
            <a:xfrm>
              <a:off x="-177040" y="4057838"/>
              <a:ext cx="2028080" cy="533400"/>
            </a:xfrm>
            <a:prstGeom prst="rect">
              <a:avLst/>
            </a:prstGeom>
            <a:noFill/>
            <a:ln>
              <a:noFill/>
            </a:ln>
          </p:spPr>
          <p:txBody>
            <a:bodyPr spcFirstLastPara="1" wrap="square" lIns="0" tIns="0" rIns="0" bIns="0" anchor="t" anchorCtr="0">
              <a:noAutofit/>
            </a:bodyPr>
            <a:lstStyle/>
            <a:p>
              <a:pPr lvl="0" algn="ctr"/>
              <a:r>
                <a:rPr lang="en-IN" sz="1200" dirty="0">
                  <a:solidFill>
                    <a:schemeClr val="dk2"/>
                  </a:solidFill>
                  <a:latin typeface="Source Sans Pro"/>
                  <a:ea typeface="Source Sans Pro"/>
                  <a:cs typeface="Source Sans Pro"/>
                  <a:sym typeface="Source Sans Pro"/>
                </a:rPr>
                <a:t>ACKNOWLEDGEMENT</a:t>
              </a: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91"/>
                                        </p:tgtEl>
                                        <p:attrNameLst>
                                          <p:attrName>style.visibility</p:attrName>
                                        </p:attrNameLst>
                                      </p:cBhvr>
                                      <p:to>
                                        <p:strVal val="visible"/>
                                      </p:to>
                                    </p:set>
                                    <p:animEffect transition="in" filter="barn(inVertical)">
                                      <p:cBhvr>
                                        <p:cTn id="7" dur="750"/>
                                        <p:tgtEl>
                                          <p:spTgt spid="79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93"/>
                                        </p:tgtEl>
                                        <p:attrNameLst>
                                          <p:attrName>style.visibility</p:attrName>
                                        </p:attrNameLst>
                                      </p:cBhvr>
                                      <p:to>
                                        <p:strVal val="visible"/>
                                      </p:to>
                                    </p:set>
                                    <p:animEffect transition="in" filter="barn(inVertical)">
                                      <p:cBhvr>
                                        <p:cTn id="10" dur="1250"/>
                                        <p:tgtEl>
                                          <p:spTgt spid="793"/>
                                        </p:tgtEl>
                                      </p:cBhvr>
                                    </p:animEffect>
                                  </p:childTnLst>
                                </p:cTn>
                              </p:par>
                            </p:childTnLst>
                          </p:cTn>
                        </p:par>
                        <p:par>
                          <p:cTn id="11" fill="hold">
                            <p:stCondLst>
                              <p:cond delay="1250"/>
                            </p:stCondLst>
                            <p:childTnLst>
                              <p:par>
                                <p:cTn id="12" presetID="42"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par>
                          <p:cTn id="17" fill="hold">
                            <p:stCondLst>
                              <p:cond delay="1750"/>
                            </p:stCondLst>
                            <p:childTnLst>
                              <p:par>
                                <p:cTn id="18" presetID="47"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anim calcmode="lin" valueType="num">
                                      <p:cBhvr>
                                        <p:cTn id="21" dur="500" fill="hold"/>
                                        <p:tgtEl>
                                          <p:spTgt spid="2"/>
                                        </p:tgtEl>
                                        <p:attrNameLst>
                                          <p:attrName>ppt_x</p:attrName>
                                        </p:attrNameLst>
                                      </p:cBhvr>
                                      <p:tavLst>
                                        <p:tav tm="0">
                                          <p:val>
                                            <p:strVal val="#ppt_x"/>
                                          </p:val>
                                        </p:tav>
                                        <p:tav tm="100000">
                                          <p:val>
                                            <p:strVal val="#ppt_x"/>
                                          </p:val>
                                        </p:tav>
                                      </p:tavLst>
                                    </p:anim>
                                    <p:anim calcmode="lin" valueType="num">
                                      <p:cBhvr>
                                        <p:cTn id="22" dur="500" fill="hold"/>
                                        <p:tgtEl>
                                          <p:spTgt spid="2"/>
                                        </p:tgtEl>
                                        <p:attrNameLst>
                                          <p:attrName>ppt_y</p:attrName>
                                        </p:attrNameLst>
                                      </p:cBhvr>
                                      <p:tavLst>
                                        <p:tav tm="0">
                                          <p:val>
                                            <p:strVal val="#ppt_y-.1"/>
                                          </p:val>
                                        </p:tav>
                                        <p:tav tm="100000">
                                          <p:val>
                                            <p:strVal val="#ppt_y"/>
                                          </p:val>
                                        </p:tav>
                                      </p:tavLst>
                                    </p:anim>
                                  </p:childTnLst>
                                </p:cTn>
                              </p:par>
                            </p:childTnLst>
                          </p:cTn>
                        </p:par>
                        <p:par>
                          <p:cTn id="23" fill="hold">
                            <p:stCondLst>
                              <p:cond delay="2250"/>
                            </p:stCondLst>
                            <p:childTnLst>
                              <p:par>
                                <p:cTn id="24" presetID="42"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childTnLst>
                          </p:cTn>
                        </p:par>
                        <p:par>
                          <p:cTn id="29" fill="hold">
                            <p:stCondLst>
                              <p:cond delay="2750"/>
                            </p:stCondLst>
                            <p:childTnLst>
                              <p:par>
                                <p:cTn id="30" presetID="47"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childTnLst>
                          </p:cTn>
                        </p:par>
                        <p:par>
                          <p:cTn id="35" fill="hold">
                            <p:stCondLst>
                              <p:cond delay="3250"/>
                            </p:stCondLst>
                            <p:childTnLst>
                              <p:par>
                                <p:cTn id="36" presetID="42" presetClass="entr" presetSubtype="0"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anim calcmode="lin" valueType="num">
                                      <p:cBhvr>
                                        <p:cTn id="39" dur="500" fill="hold"/>
                                        <p:tgtEl>
                                          <p:spTgt spid="8"/>
                                        </p:tgtEl>
                                        <p:attrNameLst>
                                          <p:attrName>ppt_x</p:attrName>
                                        </p:attrNameLst>
                                      </p:cBhvr>
                                      <p:tavLst>
                                        <p:tav tm="0">
                                          <p:val>
                                            <p:strVal val="#ppt_x"/>
                                          </p:val>
                                        </p:tav>
                                        <p:tav tm="100000">
                                          <p:val>
                                            <p:strVal val="#ppt_x"/>
                                          </p:val>
                                        </p:tav>
                                      </p:tavLst>
                                    </p:anim>
                                    <p:anim calcmode="lin" valueType="num">
                                      <p:cBhvr>
                                        <p:cTn id="40" dur="500" fill="hold"/>
                                        <p:tgtEl>
                                          <p:spTgt spid="8"/>
                                        </p:tgtEl>
                                        <p:attrNameLst>
                                          <p:attrName>ppt_y</p:attrName>
                                        </p:attrNameLst>
                                      </p:cBhvr>
                                      <p:tavLst>
                                        <p:tav tm="0">
                                          <p:val>
                                            <p:strVal val="#ppt_y+.1"/>
                                          </p:val>
                                        </p:tav>
                                        <p:tav tm="100000">
                                          <p:val>
                                            <p:strVal val="#ppt_y"/>
                                          </p:val>
                                        </p:tav>
                                      </p:tavLst>
                                    </p:anim>
                                  </p:childTnLst>
                                </p:cTn>
                              </p:par>
                            </p:childTnLst>
                          </p:cTn>
                        </p:par>
                        <p:par>
                          <p:cTn id="41" fill="hold">
                            <p:stCondLst>
                              <p:cond delay="3750"/>
                            </p:stCondLst>
                            <p:childTnLst>
                              <p:par>
                                <p:cTn id="42" presetID="47" presetClass="entr" presetSubtype="0"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anim calcmode="lin" valueType="num">
                                      <p:cBhvr>
                                        <p:cTn id="45" dur="500" fill="hold"/>
                                        <p:tgtEl>
                                          <p:spTgt spid="6"/>
                                        </p:tgtEl>
                                        <p:attrNameLst>
                                          <p:attrName>ppt_x</p:attrName>
                                        </p:attrNameLst>
                                      </p:cBhvr>
                                      <p:tavLst>
                                        <p:tav tm="0">
                                          <p:val>
                                            <p:strVal val="#ppt_x"/>
                                          </p:val>
                                        </p:tav>
                                        <p:tav tm="100000">
                                          <p:val>
                                            <p:strVal val="#ppt_x"/>
                                          </p:val>
                                        </p:tav>
                                      </p:tavLst>
                                    </p:anim>
                                    <p:anim calcmode="lin" valueType="num">
                                      <p:cBhvr>
                                        <p:cTn id="46" dur="500" fill="hold"/>
                                        <p:tgtEl>
                                          <p:spTgt spid="6"/>
                                        </p:tgtEl>
                                        <p:attrNameLst>
                                          <p:attrName>ppt_y</p:attrName>
                                        </p:attrNameLst>
                                      </p:cBhvr>
                                      <p:tavLst>
                                        <p:tav tm="0">
                                          <p:val>
                                            <p:strVal val="#ppt_y-.1"/>
                                          </p:val>
                                        </p:tav>
                                        <p:tav tm="100000">
                                          <p:val>
                                            <p:strVal val="#ppt_y"/>
                                          </p:val>
                                        </p:tav>
                                      </p:tavLst>
                                    </p:anim>
                                  </p:childTnLst>
                                </p:cTn>
                              </p:par>
                            </p:childTnLst>
                          </p:cTn>
                        </p:par>
                        <p:par>
                          <p:cTn id="47" fill="hold">
                            <p:stCondLst>
                              <p:cond delay="4250"/>
                            </p:stCondLst>
                            <p:childTnLst>
                              <p:par>
                                <p:cTn id="48" presetID="42" presetClass="entr" presetSubtype="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anim calcmode="lin" valueType="num">
                                      <p:cBhvr>
                                        <p:cTn id="51" dur="500" fill="hold"/>
                                        <p:tgtEl>
                                          <p:spTgt spid="7"/>
                                        </p:tgtEl>
                                        <p:attrNameLst>
                                          <p:attrName>ppt_x</p:attrName>
                                        </p:attrNameLst>
                                      </p:cBhvr>
                                      <p:tavLst>
                                        <p:tav tm="0">
                                          <p:val>
                                            <p:strVal val="#ppt_x"/>
                                          </p:val>
                                        </p:tav>
                                        <p:tav tm="100000">
                                          <p:val>
                                            <p:strVal val="#ppt_x"/>
                                          </p:val>
                                        </p:tav>
                                      </p:tavLst>
                                    </p:anim>
                                    <p:anim calcmode="lin" valueType="num">
                                      <p:cBhvr>
                                        <p:cTn id="52" dur="500" fill="hold"/>
                                        <p:tgtEl>
                                          <p:spTgt spid="7"/>
                                        </p:tgtEl>
                                        <p:attrNameLst>
                                          <p:attrName>ppt_y</p:attrName>
                                        </p:attrNameLst>
                                      </p:cBhvr>
                                      <p:tavLst>
                                        <p:tav tm="0">
                                          <p:val>
                                            <p:strVal val="#ppt_y+.1"/>
                                          </p:val>
                                        </p:tav>
                                        <p:tav tm="100000">
                                          <p:val>
                                            <p:strVal val="#ppt_y"/>
                                          </p:val>
                                        </p:tav>
                                      </p:tavLst>
                                    </p:anim>
                                  </p:childTnLst>
                                </p:cTn>
                              </p:par>
                            </p:childTnLst>
                          </p:cTn>
                        </p:par>
                        <p:par>
                          <p:cTn id="53" fill="hold">
                            <p:stCondLst>
                              <p:cond delay="4750"/>
                            </p:stCondLst>
                            <p:childTnLst>
                              <p:par>
                                <p:cTn id="54" presetID="47" presetClass="entr" presetSubtype="0" fill="hold" nodeType="after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anim calcmode="lin" valueType="num">
                                      <p:cBhvr>
                                        <p:cTn id="57" dur="500" fill="hold"/>
                                        <p:tgtEl>
                                          <p:spTgt spid="9"/>
                                        </p:tgtEl>
                                        <p:attrNameLst>
                                          <p:attrName>ppt_x</p:attrName>
                                        </p:attrNameLst>
                                      </p:cBhvr>
                                      <p:tavLst>
                                        <p:tav tm="0">
                                          <p:val>
                                            <p:strVal val="#ppt_x"/>
                                          </p:val>
                                        </p:tav>
                                        <p:tav tm="100000">
                                          <p:val>
                                            <p:strVal val="#ppt_x"/>
                                          </p:val>
                                        </p:tav>
                                      </p:tavLst>
                                    </p:anim>
                                    <p:anim calcmode="lin" valueType="num">
                                      <p:cBhvr>
                                        <p:cTn id="58"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 grpId="0"/>
      <p:bldP spid="79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lvl="0"/>
            <a:r>
              <a:rPr lang="en-IN" sz="2800" dirty="0"/>
              <a:t>ACKNOWLEDGEMENT</a:t>
            </a:r>
          </a:p>
        </p:txBody>
      </p:sp>
      <p:sp>
        <p:nvSpPr>
          <p:cNvPr id="472" name="Google Shape;472;p14"/>
          <p:cNvSpPr txBox="1"/>
          <p:nvPr/>
        </p:nvSpPr>
        <p:spPr>
          <a:xfrm>
            <a:off x="1253232" y="3120910"/>
            <a:ext cx="7048500" cy="1089028"/>
          </a:xfrm>
          <a:prstGeom prst="rect">
            <a:avLst/>
          </a:prstGeom>
          <a:noFill/>
          <a:ln>
            <a:noFill/>
          </a:ln>
        </p:spPr>
        <p:txBody>
          <a:bodyPr spcFirstLastPara="1" wrap="square" lIns="91425" tIns="91425" rIns="91425" bIns="91425" anchor="t" anchorCtr="0">
            <a:noAutofit/>
          </a:bodyPr>
          <a:lstStyle/>
          <a:p>
            <a:pPr lvl="0">
              <a:spcBef>
                <a:spcPts val="1000"/>
              </a:spcBef>
            </a:pPr>
            <a:r>
              <a:rPr lang="en-IN" sz="1200" dirty="0">
                <a:solidFill>
                  <a:srgbClr val="28324A"/>
                </a:solidFill>
                <a:latin typeface="Source Sans Pro"/>
                <a:ea typeface="Source Sans Pro"/>
                <a:cs typeface="Source Sans Pro"/>
                <a:sym typeface="Source Sans Pro"/>
              </a:rPr>
              <a:t>I would like to express our special thanks of gratitude to our supervisor Ankur Biswas, as well as our HOD </a:t>
            </a:r>
            <a:r>
              <a:rPr lang="en-IN" sz="1200" dirty="0" err="1">
                <a:solidFill>
                  <a:srgbClr val="28324A"/>
                </a:solidFill>
                <a:latin typeface="Source Sans Pro"/>
                <a:ea typeface="Source Sans Pro"/>
                <a:cs typeface="Source Sans Pro"/>
                <a:sym typeface="Source Sans Pro"/>
              </a:rPr>
              <a:t>Kousuv</a:t>
            </a:r>
            <a:r>
              <a:rPr lang="en-IN" sz="1200" dirty="0">
                <a:solidFill>
                  <a:srgbClr val="28324A"/>
                </a:solidFill>
                <a:latin typeface="Source Sans Pro"/>
                <a:ea typeface="Source Sans Pro"/>
                <a:cs typeface="Source Sans Pro"/>
                <a:sym typeface="Source Sans Pro"/>
              </a:rPr>
              <a:t> </a:t>
            </a:r>
            <a:r>
              <a:rPr lang="en-US" sz="1200" dirty="0">
                <a:solidFill>
                  <a:srgbClr val="28324A"/>
                </a:solidFill>
                <a:latin typeface="Source Sans Pro"/>
                <a:ea typeface="Source Sans Pro"/>
                <a:cs typeface="Source Sans Pro"/>
                <a:sym typeface="Source Sans Pro"/>
              </a:rPr>
              <a:t>Bhattacharya and our </a:t>
            </a:r>
            <a:r>
              <a:rPr lang="en-IN" sz="1200" dirty="0">
                <a:solidFill>
                  <a:srgbClr val="28324A"/>
                </a:solidFill>
                <a:latin typeface="Source Sans Pro"/>
                <a:ea typeface="Source Sans Pro"/>
                <a:cs typeface="Source Sans Pro"/>
                <a:sym typeface="Source Sans Pro"/>
              </a:rPr>
              <a:t>class teacher Somnath Banerjee, who gave us the golden opportunity to do this wonderful project on the topic Youtube-subtitle-Downloader, which also helped us in doing a lot of research and we came to know about so many new things we are thankful to them.</a:t>
            </a:r>
            <a:endParaRPr sz="1200" dirty="0">
              <a:solidFill>
                <a:srgbClr val="28324A"/>
              </a:solidFill>
              <a:latin typeface="Source Sans Pro"/>
              <a:ea typeface="Source Sans Pro"/>
              <a:cs typeface="Source Sans Pro"/>
              <a:sym typeface="Source Sans Pro"/>
            </a:endParaRPr>
          </a:p>
          <a:p>
            <a:pPr marL="0" lvl="0" indent="0" algn="l" rtl="0">
              <a:spcBef>
                <a:spcPts val="1000"/>
              </a:spcBef>
              <a:spcAft>
                <a:spcPts val="1000"/>
              </a:spcAft>
              <a:buNone/>
            </a:pPr>
            <a:endParaRPr sz="1200" dirty="0">
              <a:solidFill>
                <a:srgbClr val="28324A"/>
              </a:solidFill>
              <a:latin typeface="Source Sans Pro"/>
              <a:ea typeface="Source Sans Pro"/>
              <a:cs typeface="Source Sans Pro"/>
              <a:sym typeface="Source Sans Pro"/>
            </a:endParaRPr>
          </a:p>
        </p:txBody>
      </p:sp>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3" name="Group 2"/>
          <p:cNvGrpSpPr/>
          <p:nvPr/>
        </p:nvGrpSpPr>
        <p:grpSpPr>
          <a:xfrm>
            <a:off x="3880748" y="1119616"/>
            <a:ext cx="1489200" cy="2204637"/>
            <a:chOff x="2224997" y="984144"/>
            <a:chExt cx="1489200" cy="2204637"/>
          </a:xfrm>
        </p:grpSpPr>
        <p:sp>
          <p:nvSpPr>
            <p:cNvPr id="7" name="Google Shape;917;p45"/>
            <p:cNvSpPr txBox="1"/>
            <p:nvPr/>
          </p:nvSpPr>
          <p:spPr>
            <a:xfrm>
              <a:off x="2224997" y="2531747"/>
              <a:ext cx="1489200" cy="657034"/>
            </a:xfrm>
            <a:prstGeom prst="rect">
              <a:avLst/>
            </a:prstGeom>
            <a:noFill/>
            <a:ln>
              <a:noFill/>
            </a:ln>
          </p:spPr>
          <p:txBody>
            <a:bodyPr spcFirstLastPara="1" wrap="square" lIns="0" tIns="0" rIns="0" bIns="0" anchor="t" anchorCtr="0">
              <a:noAutofit/>
            </a:bodyPr>
            <a:lstStyle/>
            <a:p>
              <a:pPr lvl="0" algn="ctr"/>
              <a:r>
                <a:rPr lang="en-IN" sz="1200" b="1" dirty="0">
                  <a:solidFill>
                    <a:srgbClr val="28324A"/>
                  </a:solidFill>
                  <a:latin typeface="Source Sans Pro"/>
                  <a:ea typeface="Source Sans Pro"/>
                  <a:cs typeface="Source Sans Pro"/>
                  <a:sym typeface="Source Sans Pro"/>
                </a:rPr>
                <a:t>ANKUR BISWAS</a:t>
              </a:r>
              <a:br>
                <a:rPr lang="en-IN" dirty="0">
                  <a:latin typeface="Source Sans Pro"/>
                  <a:ea typeface="Source Sans Pro"/>
                  <a:cs typeface="Source Sans Pro"/>
                  <a:sym typeface="Source Sans Pro"/>
                </a:rPr>
              </a:br>
              <a:r>
                <a:rPr lang="en-IN" sz="800" dirty="0">
                  <a:solidFill>
                    <a:srgbClr val="707685"/>
                  </a:solidFill>
                  <a:latin typeface="Source Sans Pro"/>
                  <a:ea typeface="Source Sans Pro"/>
                  <a:cs typeface="Source Sans Pro"/>
                  <a:sym typeface="Source Sans Pro"/>
                </a:rPr>
                <a:t>Our Supervisor </a:t>
              </a:r>
            </a:p>
            <a:p>
              <a:pPr lvl="0" algn="ctr">
                <a:spcBef>
                  <a:spcPts val="400"/>
                </a:spcBef>
              </a:pPr>
              <a:r>
                <a:rPr lang="en-IN" sz="900" dirty="0">
                  <a:solidFill>
                    <a:srgbClr val="707685"/>
                  </a:solidFill>
                  <a:latin typeface="Source Sans Pro"/>
                  <a:ea typeface="Source Sans Pro"/>
                  <a:cs typeface="Source Sans Pro"/>
                  <a:sym typeface="Source Sans Pro"/>
                </a:rPr>
                <a:t>UEM, Kolkata</a:t>
              </a:r>
              <a:endParaRPr lang="en-IN"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49597" y="984144"/>
              <a:ext cx="1440000" cy="1440000"/>
            </a:xfrm>
            <a:prstGeom prst="rect">
              <a:avLst/>
            </a:prstGeom>
          </p:spPr>
        </p:pic>
      </p:grpSp>
      <p:grpSp>
        <p:nvGrpSpPr>
          <p:cNvPr id="6" name="Group 5"/>
          <p:cNvGrpSpPr/>
          <p:nvPr/>
        </p:nvGrpSpPr>
        <p:grpSpPr>
          <a:xfrm>
            <a:off x="1321300" y="1119616"/>
            <a:ext cx="1919978" cy="2204637"/>
            <a:chOff x="5235784" y="984144"/>
            <a:chExt cx="1919978" cy="2204637"/>
          </a:xfrm>
        </p:grpSpPr>
        <p:sp>
          <p:nvSpPr>
            <p:cNvPr id="11" name="Google Shape;1157;p48"/>
            <p:cNvSpPr/>
            <p:nvPr/>
          </p:nvSpPr>
          <p:spPr>
            <a:xfrm>
              <a:off x="5730643" y="1254089"/>
              <a:ext cx="930260" cy="900110"/>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p:cNvGrpSpPr/>
            <p:nvPr/>
          </p:nvGrpSpPr>
          <p:grpSpPr>
            <a:xfrm>
              <a:off x="5235784" y="984144"/>
              <a:ext cx="1919978" cy="2204637"/>
              <a:chOff x="5235784" y="984144"/>
              <a:chExt cx="1919978" cy="2204637"/>
            </a:xfrm>
          </p:grpSpPr>
          <p:sp>
            <p:nvSpPr>
              <p:cNvPr id="12" name="Google Shape;917;p45"/>
              <p:cNvSpPr txBox="1"/>
              <p:nvPr/>
            </p:nvSpPr>
            <p:spPr>
              <a:xfrm>
                <a:off x="5235784" y="2531747"/>
                <a:ext cx="1919978" cy="657034"/>
              </a:xfrm>
              <a:prstGeom prst="rect">
                <a:avLst/>
              </a:prstGeom>
              <a:noFill/>
              <a:ln>
                <a:noFill/>
              </a:ln>
            </p:spPr>
            <p:txBody>
              <a:bodyPr spcFirstLastPara="1" wrap="square" lIns="0" tIns="0" rIns="0" bIns="0" anchor="t" anchorCtr="0">
                <a:noAutofit/>
              </a:bodyPr>
              <a:lstStyle/>
              <a:p>
                <a:pPr lvl="0" algn="ctr"/>
                <a:r>
                  <a:rPr lang="en-IN" sz="1200" b="1" dirty="0">
                    <a:solidFill>
                      <a:srgbClr val="28324A"/>
                    </a:solidFill>
                    <a:latin typeface="Source Sans Pro"/>
                    <a:ea typeface="Source Sans Pro"/>
                    <a:cs typeface="Source Sans Pro"/>
                    <a:sym typeface="Source Sans Pro"/>
                  </a:rPr>
                  <a:t>KOUSTUV </a:t>
                </a:r>
                <a:r>
                  <a:rPr lang="en-US" sz="1200" b="1" dirty="0">
                    <a:solidFill>
                      <a:srgbClr val="28324A"/>
                    </a:solidFill>
                    <a:latin typeface="Source Sans Pro"/>
                    <a:ea typeface="Source Sans Pro"/>
                    <a:cs typeface="Source Sans Pro"/>
                    <a:sym typeface="Source Sans Pro"/>
                  </a:rPr>
                  <a:t>BHATTACHARYA </a:t>
                </a:r>
                <a:br>
                  <a:rPr lang="en-IN" dirty="0">
                    <a:latin typeface="Source Sans Pro"/>
                    <a:ea typeface="Source Sans Pro"/>
                    <a:cs typeface="Source Sans Pro"/>
                    <a:sym typeface="Source Sans Pro"/>
                  </a:rPr>
                </a:br>
                <a:r>
                  <a:rPr lang="en-IN" sz="800" dirty="0">
                    <a:solidFill>
                      <a:srgbClr val="707685"/>
                    </a:solidFill>
                    <a:latin typeface="Source Sans Pro"/>
                    <a:ea typeface="Source Sans Pro"/>
                    <a:cs typeface="Source Sans Pro"/>
                    <a:sym typeface="Source Sans Pro"/>
                  </a:rPr>
                  <a:t>Our HOD </a:t>
                </a:r>
              </a:p>
              <a:p>
                <a:pPr lvl="0" algn="ctr">
                  <a:spcBef>
                    <a:spcPts val="400"/>
                  </a:spcBef>
                </a:pPr>
                <a:r>
                  <a:rPr lang="en-IN" sz="900" dirty="0">
                    <a:solidFill>
                      <a:srgbClr val="707685"/>
                    </a:solidFill>
                    <a:latin typeface="Source Sans Pro"/>
                    <a:ea typeface="Source Sans Pro"/>
                    <a:cs typeface="Source Sans Pro"/>
                    <a:sym typeface="Source Sans Pro"/>
                  </a:rPr>
                  <a:t>UEM, Kolkata</a:t>
                </a:r>
                <a:endParaRPr lang="en-IN"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sp>
            <p:nvSpPr>
              <p:cNvPr id="5" name="Oval 4"/>
              <p:cNvSpPr/>
              <p:nvPr/>
            </p:nvSpPr>
            <p:spPr>
              <a:xfrm>
                <a:off x="5475773" y="984144"/>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3" name="Group 12">
            <a:extLst>
              <a:ext uri="{FF2B5EF4-FFF2-40B4-BE49-F238E27FC236}">
                <a16:creationId xmlns:a16="http://schemas.microsoft.com/office/drawing/2014/main" id="{0D06C633-093B-45A1-AF12-0A128F350BCB}"/>
              </a:ext>
            </a:extLst>
          </p:cNvPr>
          <p:cNvGrpSpPr/>
          <p:nvPr/>
        </p:nvGrpSpPr>
        <p:grpSpPr>
          <a:xfrm>
            <a:off x="6148462" y="1119616"/>
            <a:ext cx="1489200" cy="2204637"/>
            <a:chOff x="5235784" y="984144"/>
            <a:chExt cx="1489200" cy="2204637"/>
          </a:xfrm>
        </p:grpSpPr>
        <p:sp>
          <p:nvSpPr>
            <p:cNvPr id="14" name="Google Shape;1157;p48">
              <a:extLst>
                <a:ext uri="{FF2B5EF4-FFF2-40B4-BE49-F238E27FC236}">
                  <a16:creationId xmlns:a16="http://schemas.microsoft.com/office/drawing/2014/main" id="{FF3D8C0C-0850-4647-A7CA-4A710D729D9E}"/>
                </a:ext>
              </a:extLst>
            </p:cNvPr>
            <p:cNvSpPr/>
            <p:nvPr/>
          </p:nvSpPr>
          <p:spPr>
            <a:xfrm>
              <a:off x="5510110" y="1254089"/>
              <a:ext cx="930260" cy="900110"/>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roup 14">
              <a:extLst>
                <a:ext uri="{FF2B5EF4-FFF2-40B4-BE49-F238E27FC236}">
                  <a16:creationId xmlns:a16="http://schemas.microsoft.com/office/drawing/2014/main" id="{37B887E8-2C86-4786-958A-1355EEE22F73}"/>
                </a:ext>
              </a:extLst>
            </p:cNvPr>
            <p:cNvGrpSpPr/>
            <p:nvPr/>
          </p:nvGrpSpPr>
          <p:grpSpPr>
            <a:xfrm>
              <a:off x="5235784" y="984144"/>
              <a:ext cx="1489200" cy="2204637"/>
              <a:chOff x="5235784" y="984144"/>
              <a:chExt cx="1489200" cy="2204637"/>
            </a:xfrm>
          </p:grpSpPr>
          <p:sp>
            <p:nvSpPr>
              <p:cNvPr id="16" name="Google Shape;917;p45">
                <a:extLst>
                  <a:ext uri="{FF2B5EF4-FFF2-40B4-BE49-F238E27FC236}">
                    <a16:creationId xmlns:a16="http://schemas.microsoft.com/office/drawing/2014/main" id="{28F28E38-28EE-471D-84E9-C2F820567BA3}"/>
                  </a:ext>
                </a:extLst>
              </p:cNvPr>
              <p:cNvSpPr txBox="1"/>
              <p:nvPr/>
            </p:nvSpPr>
            <p:spPr>
              <a:xfrm>
                <a:off x="5235784" y="2531747"/>
                <a:ext cx="1489200" cy="657034"/>
              </a:xfrm>
              <a:prstGeom prst="rect">
                <a:avLst/>
              </a:prstGeom>
              <a:noFill/>
              <a:ln>
                <a:noFill/>
              </a:ln>
            </p:spPr>
            <p:txBody>
              <a:bodyPr spcFirstLastPara="1" wrap="square" lIns="0" tIns="0" rIns="0" bIns="0" anchor="t" anchorCtr="0">
                <a:noAutofit/>
              </a:bodyPr>
              <a:lstStyle/>
              <a:p>
                <a:pPr lvl="0" algn="ctr"/>
                <a:r>
                  <a:rPr lang="en-IN" sz="1200" b="1" dirty="0">
                    <a:solidFill>
                      <a:srgbClr val="28324A"/>
                    </a:solidFill>
                    <a:latin typeface="Source Sans Pro"/>
                    <a:ea typeface="Source Sans Pro"/>
                    <a:cs typeface="Source Sans Pro"/>
                    <a:sym typeface="Source Sans Pro"/>
                  </a:rPr>
                  <a:t>SOMNATH BANERJEE</a:t>
                </a:r>
                <a:br>
                  <a:rPr lang="en-IN" dirty="0">
                    <a:latin typeface="Source Sans Pro"/>
                    <a:ea typeface="Source Sans Pro"/>
                    <a:cs typeface="Source Sans Pro"/>
                    <a:sym typeface="Source Sans Pro"/>
                  </a:rPr>
                </a:br>
                <a:r>
                  <a:rPr lang="en-IN" sz="800" dirty="0">
                    <a:solidFill>
                      <a:srgbClr val="707685"/>
                    </a:solidFill>
                    <a:latin typeface="Source Sans Pro"/>
                    <a:ea typeface="Source Sans Pro"/>
                    <a:cs typeface="Source Sans Pro"/>
                    <a:sym typeface="Source Sans Pro"/>
                  </a:rPr>
                  <a:t>Our Class Teacher </a:t>
                </a:r>
              </a:p>
              <a:p>
                <a:pPr lvl="0" algn="ctr">
                  <a:spcBef>
                    <a:spcPts val="400"/>
                  </a:spcBef>
                </a:pPr>
                <a:r>
                  <a:rPr lang="en-IN" sz="900" dirty="0">
                    <a:solidFill>
                      <a:srgbClr val="707685"/>
                    </a:solidFill>
                    <a:latin typeface="Source Sans Pro"/>
                    <a:ea typeface="Source Sans Pro"/>
                    <a:cs typeface="Source Sans Pro"/>
                    <a:sym typeface="Source Sans Pro"/>
                  </a:rPr>
                  <a:t>UEM, Kolkata</a:t>
                </a:r>
                <a:endParaRPr lang="en-IN"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sp>
            <p:nvSpPr>
              <p:cNvPr id="17" name="Oval 16">
                <a:extLst>
                  <a:ext uri="{FF2B5EF4-FFF2-40B4-BE49-F238E27FC236}">
                    <a16:creationId xmlns:a16="http://schemas.microsoft.com/office/drawing/2014/main" id="{E3BD67B4-79F2-4583-ADC8-ACC273EAFC99}"/>
                  </a:ext>
                </a:extLst>
              </p:cNvPr>
              <p:cNvSpPr/>
              <p:nvPr/>
            </p:nvSpPr>
            <p:spPr>
              <a:xfrm>
                <a:off x="5255240" y="984144"/>
                <a:ext cx="1440000" cy="144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69"/>
                                        </p:tgtEl>
                                        <p:attrNameLst>
                                          <p:attrName>style.visibility</p:attrName>
                                        </p:attrNameLst>
                                      </p:cBhvr>
                                      <p:to>
                                        <p:strVal val="visible"/>
                                      </p:to>
                                    </p:set>
                                    <p:animEffect transition="in" filter="wipe(left)">
                                      <p:cBhvr>
                                        <p:cTn id="7" dur="750"/>
                                        <p:tgtEl>
                                          <p:spTgt spid="469"/>
                                        </p:tgtEl>
                                      </p:cBhvr>
                                    </p:animEffect>
                                  </p:childTnLst>
                                </p:cTn>
                              </p:par>
                              <p:par>
                                <p:cTn id="8" presetID="42"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3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16" presetClass="entr" presetSubtype="37" fill="hold" grpId="0" nodeType="withEffect">
                                  <p:stCondLst>
                                    <p:cond delay="300"/>
                                  </p:stCondLst>
                                  <p:childTnLst>
                                    <p:set>
                                      <p:cBhvr>
                                        <p:cTn id="19" dur="1" fill="hold">
                                          <p:stCondLst>
                                            <p:cond delay="0"/>
                                          </p:stCondLst>
                                        </p:cTn>
                                        <p:tgtEl>
                                          <p:spTgt spid="472"/>
                                        </p:tgtEl>
                                        <p:attrNameLst>
                                          <p:attrName>style.visibility</p:attrName>
                                        </p:attrNameLst>
                                      </p:cBhvr>
                                      <p:to>
                                        <p:strVal val="visible"/>
                                      </p:to>
                                    </p:set>
                                    <p:animEffect transition="in" filter="barn(outVertical)">
                                      <p:cBhvr>
                                        <p:cTn id="20" dur="1000"/>
                                        <p:tgtEl>
                                          <p:spTgt spid="472"/>
                                        </p:tgtEl>
                                      </p:cBhvr>
                                    </p:animEffect>
                                  </p:childTnLst>
                                </p:cTn>
                              </p:par>
                              <p:par>
                                <p:cTn id="21" presetID="42" presetClass="entr" presetSubtype="0" fill="hold" nodeType="withEffect">
                                  <p:stCondLst>
                                    <p:cond delay="3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 grpId="0"/>
      <p:bldP spid="47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623169" y="398094"/>
            <a:ext cx="6996600" cy="943200"/>
          </a:xfrm>
          <a:prstGeom prst="rect">
            <a:avLst/>
          </a:prstGeom>
        </p:spPr>
        <p:txBody>
          <a:bodyPr spcFirstLastPara="1" wrap="square" lIns="91425" tIns="91425" rIns="91425" bIns="91425" anchor="ctr" anchorCtr="0">
            <a:noAutofit/>
          </a:bodyPr>
          <a:lstStyle/>
          <a:p>
            <a:pPr lvl="0"/>
            <a:r>
              <a:rPr lang="en-IN" sz="2800" dirty="0">
                <a:solidFill>
                  <a:schemeClr val="accent2"/>
                </a:solidFill>
              </a:rPr>
              <a:t>INTRO</a:t>
            </a:r>
            <a:r>
              <a:rPr lang="en-IN" sz="2800" dirty="0"/>
              <a:t>DUCTION OF OUR PROJECT</a:t>
            </a:r>
          </a:p>
        </p:txBody>
      </p:sp>
      <p:grpSp>
        <p:nvGrpSpPr>
          <p:cNvPr id="4" name="Group 3"/>
          <p:cNvGrpSpPr/>
          <p:nvPr/>
        </p:nvGrpSpPr>
        <p:grpSpPr>
          <a:xfrm>
            <a:off x="7619164" y="1927201"/>
            <a:ext cx="775881" cy="817236"/>
            <a:chOff x="7619164" y="1927201"/>
            <a:chExt cx="775881" cy="817236"/>
          </a:xfrm>
        </p:grpSpPr>
        <p:sp>
          <p:nvSpPr>
            <p:cNvPr id="559" name="Google Shape;559;p24"/>
            <p:cNvSpPr/>
            <p:nvPr/>
          </p:nvSpPr>
          <p:spPr>
            <a:xfrm rot="10800000">
              <a:off x="7619164" y="1927201"/>
              <a:ext cx="775881" cy="817236"/>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4"/>
            <p:cNvSpPr/>
            <p:nvPr/>
          </p:nvSpPr>
          <p:spPr>
            <a:xfrm>
              <a:off x="7873407" y="2245082"/>
              <a:ext cx="246875" cy="236561"/>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22" name="Google Shape;541;p22"/>
          <p:cNvSpPr txBox="1">
            <a:spLocks/>
          </p:cNvSpPr>
          <p:nvPr/>
        </p:nvSpPr>
        <p:spPr>
          <a:xfrm>
            <a:off x="623169" y="1477196"/>
            <a:ext cx="5361767" cy="232398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600"/>
              </a:spcBef>
            </a:pPr>
            <a:r>
              <a:rPr lang="en-IN" sz="1600" dirty="0"/>
              <a:t>YouTube implemented Video Captions or Subtitles which show a written transcript over the video as an overlay. But sometimes we need those captions for our work, education, and research purposes. So, we made a simple tool using Python to extract and download the subtitle in a text file from the particular Youtube Video Link.</a:t>
            </a:r>
          </a:p>
        </p:txBody>
      </p:sp>
      <p:grpSp>
        <p:nvGrpSpPr>
          <p:cNvPr id="3" name="Group 2"/>
          <p:cNvGrpSpPr/>
          <p:nvPr/>
        </p:nvGrpSpPr>
        <p:grpSpPr>
          <a:xfrm>
            <a:off x="6134408" y="1265667"/>
            <a:ext cx="1403939" cy="1478771"/>
            <a:chOff x="6134408" y="1265667"/>
            <a:chExt cx="1403939" cy="1478771"/>
          </a:xfrm>
        </p:grpSpPr>
        <p:sp>
          <p:nvSpPr>
            <p:cNvPr id="557" name="Google Shape;557;p24"/>
            <p:cNvSpPr/>
            <p:nvPr/>
          </p:nvSpPr>
          <p:spPr>
            <a:xfrm rot="5400000">
              <a:off x="6096992" y="1303083"/>
              <a:ext cx="1478771" cy="1403939"/>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421567" y="1633018"/>
              <a:ext cx="819695" cy="819695"/>
            </a:xfrm>
            <a:prstGeom prst="rect">
              <a:avLst/>
            </a:prstGeom>
          </p:spPr>
        </p:pic>
      </p:grpSp>
      <p:grpSp>
        <p:nvGrpSpPr>
          <p:cNvPr id="9" name="Group 8"/>
          <p:cNvGrpSpPr/>
          <p:nvPr/>
        </p:nvGrpSpPr>
        <p:grpSpPr>
          <a:xfrm>
            <a:off x="7619253" y="2829740"/>
            <a:ext cx="937523" cy="987494"/>
            <a:chOff x="7619253" y="2829740"/>
            <a:chExt cx="937523" cy="987494"/>
          </a:xfrm>
        </p:grpSpPr>
        <p:sp>
          <p:nvSpPr>
            <p:cNvPr id="560" name="Google Shape;560;p24"/>
            <p:cNvSpPr/>
            <p:nvPr/>
          </p:nvSpPr>
          <p:spPr>
            <a:xfrm flipH="1">
              <a:off x="7619253" y="2829740"/>
              <a:ext cx="937523" cy="987494"/>
            </a:xfrm>
            <a:prstGeom prst="teardrop">
              <a:avLst>
                <a:gd name="adj" fmla="val 100000"/>
              </a:avLst>
            </a:pr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49669" y="3080036"/>
              <a:ext cx="476689" cy="476689"/>
            </a:xfrm>
            <a:prstGeom prst="rect">
              <a:avLst/>
            </a:prstGeom>
          </p:spPr>
        </p:pic>
      </p:grpSp>
      <p:grpSp>
        <p:nvGrpSpPr>
          <p:cNvPr id="8" name="Group 7"/>
          <p:cNvGrpSpPr/>
          <p:nvPr/>
        </p:nvGrpSpPr>
        <p:grpSpPr>
          <a:xfrm>
            <a:off x="6415245" y="2829739"/>
            <a:ext cx="1123102" cy="1182965"/>
            <a:chOff x="6415245" y="2829739"/>
            <a:chExt cx="1123102" cy="1182965"/>
          </a:xfrm>
        </p:grpSpPr>
        <p:sp>
          <p:nvSpPr>
            <p:cNvPr id="558" name="Google Shape;558;p24"/>
            <p:cNvSpPr/>
            <p:nvPr/>
          </p:nvSpPr>
          <p:spPr>
            <a:xfrm rot="5400000" flipH="1">
              <a:off x="6385313" y="2859671"/>
              <a:ext cx="1182965" cy="1123102"/>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631936" y="3076363"/>
              <a:ext cx="689717" cy="689717"/>
            </a:xfrm>
            <a:prstGeom prst="rect">
              <a:avLst/>
            </a:prstGeom>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55"/>
                                        </p:tgtEl>
                                        <p:attrNameLst>
                                          <p:attrName>style.visibility</p:attrName>
                                        </p:attrNameLst>
                                      </p:cBhvr>
                                      <p:to>
                                        <p:strVal val="visible"/>
                                      </p:to>
                                    </p:set>
                                    <p:animEffect transition="in" filter="wipe(left)">
                                      <p:cBhvr>
                                        <p:cTn id="7" dur="1000"/>
                                        <p:tgtEl>
                                          <p:spTgt spid="555"/>
                                        </p:tgtEl>
                                      </p:cBhvr>
                                    </p:animEffect>
                                  </p:childTnLst>
                                </p:cTn>
                              </p:par>
                              <p:par>
                                <p:cTn id="8" presetID="3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750" fill="hold"/>
                                        <p:tgtEl>
                                          <p:spTgt spid="3"/>
                                        </p:tgtEl>
                                        <p:attrNameLst>
                                          <p:attrName>ppt_w</p:attrName>
                                        </p:attrNameLst>
                                      </p:cBhvr>
                                      <p:tavLst>
                                        <p:tav tm="0">
                                          <p:val>
                                            <p:fltVal val="0"/>
                                          </p:val>
                                        </p:tav>
                                        <p:tav tm="100000">
                                          <p:val>
                                            <p:strVal val="#ppt_w"/>
                                          </p:val>
                                        </p:tav>
                                      </p:tavLst>
                                    </p:anim>
                                    <p:anim calcmode="lin" valueType="num">
                                      <p:cBhvr>
                                        <p:cTn id="11" dur="750" fill="hold"/>
                                        <p:tgtEl>
                                          <p:spTgt spid="3"/>
                                        </p:tgtEl>
                                        <p:attrNameLst>
                                          <p:attrName>ppt_h</p:attrName>
                                        </p:attrNameLst>
                                      </p:cBhvr>
                                      <p:tavLst>
                                        <p:tav tm="0">
                                          <p:val>
                                            <p:fltVal val="0"/>
                                          </p:val>
                                        </p:tav>
                                        <p:tav tm="100000">
                                          <p:val>
                                            <p:strVal val="#ppt_h"/>
                                          </p:val>
                                        </p:tav>
                                      </p:tavLst>
                                    </p:anim>
                                    <p:anim calcmode="lin" valueType="num">
                                      <p:cBhvr>
                                        <p:cTn id="12" dur="750" fill="hold"/>
                                        <p:tgtEl>
                                          <p:spTgt spid="3"/>
                                        </p:tgtEl>
                                        <p:attrNameLst>
                                          <p:attrName>style.rotation</p:attrName>
                                        </p:attrNameLst>
                                      </p:cBhvr>
                                      <p:tavLst>
                                        <p:tav tm="0">
                                          <p:val>
                                            <p:fltVal val="90"/>
                                          </p:val>
                                        </p:tav>
                                        <p:tav tm="100000">
                                          <p:val>
                                            <p:fltVal val="0"/>
                                          </p:val>
                                        </p:tav>
                                      </p:tavLst>
                                    </p:anim>
                                    <p:animEffect transition="in" filter="fade">
                                      <p:cBhvr>
                                        <p:cTn id="13" dur="750"/>
                                        <p:tgtEl>
                                          <p:spTgt spid="3"/>
                                        </p:tgtEl>
                                      </p:cBhvr>
                                    </p:animEffect>
                                  </p:childTnLst>
                                </p:cTn>
                              </p:par>
                              <p:par>
                                <p:cTn id="14" presetID="31"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750" fill="hold"/>
                                        <p:tgtEl>
                                          <p:spTgt spid="8"/>
                                        </p:tgtEl>
                                        <p:attrNameLst>
                                          <p:attrName>ppt_w</p:attrName>
                                        </p:attrNameLst>
                                      </p:cBhvr>
                                      <p:tavLst>
                                        <p:tav tm="0">
                                          <p:val>
                                            <p:fltVal val="0"/>
                                          </p:val>
                                        </p:tav>
                                        <p:tav tm="100000">
                                          <p:val>
                                            <p:strVal val="#ppt_w"/>
                                          </p:val>
                                        </p:tav>
                                      </p:tavLst>
                                    </p:anim>
                                    <p:anim calcmode="lin" valueType="num">
                                      <p:cBhvr>
                                        <p:cTn id="17" dur="750" fill="hold"/>
                                        <p:tgtEl>
                                          <p:spTgt spid="8"/>
                                        </p:tgtEl>
                                        <p:attrNameLst>
                                          <p:attrName>ppt_h</p:attrName>
                                        </p:attrNameLst>
                                      </p:cBhvr>
                                      <p:tavLst>
                                        <p:tav tm="0">
                                          <p:val>
                                            <p:fltVal val="0"/>
                                          </p:val>
                                        </p:tav>
                                        <p:tav tm="100000">
                                          <p:val>
                                            <p:strVal val="#ppt_h"/>
                                          </p:val>
                                        </p:tav>
                                      </p:tavLst>
                                    </p:anim>
                                    <p:anim calcmode="lin" valueType="num">
                                      <p:cBhvr>
                                        <p:cTn id="18" dur="750" fill="hold"/>
                                        <p:tgtEl>
                                          <p:spTgt spid="8"/>
                                        </p:tgtEl>
                                        <p:attrNameLst>
                                          <p:attrName>style.rotation</p:attrName>
                                        </p:attrNameLst>
                                      </p:cBhvr>
                                      <p:tavLst>
                                        <p:tav tm="0">
                                          <p:val>
                                            <p:fltVal val="90"/>
                                          </p:val>
                                        </p:tav>
                                        <p:tav tm="100000">
                                          <p:val>
                                            <p:fltVal val="0"/>
                                          </p:val>
                                        </p:tav>
                                      </p:tavLst>
                                    </p:anim>
                                    <p:animEffect transition="in" filter="fade">
                                      <p:cBhvr>
                                        <p:cTn id="19" dur="750"/>
                                        <p:tgtEl>
                                          <p:spTgt spid="8"/>
                                        </p:tgtEl>
                                      </p:cBhvr>
                                    </p:animEffect>
                                  </p:childTnLst>
                                </p:cTn>
                              </p:par>
                              <p:par>
                                <p:cTn id="20" presetID="31"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750" fill="hold"/>
                                        <p:tgtEl>
                                          <p:spTgt spid="9"/>
                                        </p:tgtEl>
                                        <p:attrNameLst>
                                          <p:attrName>ppt_w</p:attrName>
                                        </p:attrNameLst>
                                      </p:cBhvr>
                                      <p:tavLst>
                                        <p:tav tm="0">
                                          <p:val>
                                            <p:fltVal val="0"/>
                                          </p:val>
                                        </p:tav>
                                        <p:tav tm="100000">
                                          <p:val>
                                            <p:strVal val="#ppt_w"/>
                                          </p:val>
                                        </p:tav>
                                      </p:tavLst>
                                    </p:anim>
                                    <p:anim calcmode="lin" valueType="num">
                                      <p:cBhvr>
                                        <p:cTn id="23" dur="750" fill="hold"/>
                                        <p:tgtEl>
                                          <p:spTgt spid="9"/>
                                        </p:tgtEl>
                                        <p:attrNameLst>
                                          <p:attrName>ppt_h</p:attrName>
                                        </p:attrNameLst>
                                      </p:cBhvr>
                                      <p:tavLst>
                                        <p:tav tm="0">
                                          <p:val>
                                            <p:fltVal val="0"/>
                                          </p:val>
                                        </p:tav>
                                        <p:tav tm="100000">
                                          <p:val>
                                            <p:strVal val="#ppt_h"/>
                                          </p:val>
                                        </p:tav>
                                      </p:tavLst>
                                    </p:anim>
                                    <p:anim calcmode="lin" valueType="num">
                                      <p:cBhvr>
                                        <p:cTn id="24" dur="750" fill="hold"/>
                                        <p:tgtEl>
                                          <p:spTgt spid="9"/>
                                        </p:tgtEl>
                                        <p:attrNameLst>
                                          <p:attrName>style.rotation</p:attrName>
                                        </p:attrNameLst>
                                      </p:cBhvr>
                                      <p:tavLst>
                                        <p:tav tm="0">
                                          <p:val>
                                            <p:fltVal val="90"/>
                                          </p:val>
                                        </p:tav>
                                        <p:tav tm="100000">
                                          <p:val>
                                            <p:fltVal val="0"/>
                                          </p:val>
                                        </p:tav>
                                      </p:tavLst>
                                    </p:anim>
                                    <p:animEffect transition="in" filter="fade">
                                      <p:cBhvr>
                                        <p:cTn id="25" dur="750"/>
                                        <p:tgtEl>
                                          <p:spTgt spid="9"/>
                                        </p:tgtEl>
                                      </p:cBhvr>
                                    </p:animEffect>
                                  </p:childTnLst>
                                </p:cTn>
                              </p:par>
                              <p:par>
                                <p:cTn id="26" presetID="31"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750" fill="hold"/>
                                        <p:tgtEl>
                                          <p:spTgt spid="4"/>
                                        </p:tgtEl>
                                        <p:attrNameLst>
                                          <p:attrName>ppt_w</p:attrName>
                                        </p:attrNameLst>
                                      </p:cBhvr>
                                      <p:tavLst>
                                        <p:tav tm="0">
                                          <p:val>
                                            <p:fltVal val="0"/>
                                          </p:val>
                                        </p:tav>
                                        <p:tav tm="100000">
                                          <p:val>
                                            <p:strVal val="#ppt_w"/>
                                          </p:val>
                                        </p:tav>
                                      </p:tavLst>
                                    </p:anim>
                                    <p:anim calcmode="lin" valueType="num">
                                      <p:cBhvr>
                                        <p:cTn id="29" dur="750" fill="hold"/>
                                        <p:tgtEl>
                                          <p:spTgt spid="4"/>
                                        </p:tgtEl>
                                        <p:attrNameLst>
                                          <p:attrName>ppt_h</p:attrName>
                                        </p:attrNameLst>
                                      </p:cBhvr>
                                      <p:tavLst>
                                        <p:tav tm="0">
                                          <p:val>
                                            <p:fltVal val="0"/>
                                          </p:val>
                                        </p:tav>
                                        <p:tav tm="100000">
                                          <p:val>
                                            <p:strVal val="#ppt_h"/>
                                          </p:val>
                                        </p:tav>
                                      </p:tavLst>
                                    </p:anim>
                                    <p:anim calcmode="lin" valueType="num">
                                      <p:cBhvr>
                                        <p:cTn id="30" dur="750" fill="hold"/>
                                        <p:tgtEl>
                                          <p:spTgt spid="4"/>
                                        </p:tgtEl>
                                        <p:attrNameLst>
                                          <p:attrName>style.rotation</p:attrName>
                                        </p:attrNameLst>
                                      </p:cBhvr>
                                      <p:tavLst>
                                        <p:tav tm="0">
                                          <p:val>
                                            <p:fltVal val="90"/>
                                          </p:val>
                                        </p:tav>
                                        <p:tav tm="100000">
                                          <p:val>
                                            <p:fltVal val="0"/>
                                          </p:val>
                                        </p:tav>
                                      </p:tavLst>
                                    </p:anim>
                                    <p:animEffect transition="in" filter="fade">
                                      <p:cBhvr>
                                        <p:cTn id="31" dur="750"/>
                                        <p:tgtEl>
                                          <p:spTgt spid="4"/>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up)">
                                      <p:cBhvr>
                                        <p:cTn id="34"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0"/>
          <p:cNvSpPr txBox="1">
            <a:spLocks noGrp="1"/>
          </p:cNvSpPr>
          <p:nvPr>
            <p:ph type="body" idx="1"/>
          </p:nvPr>
        </p:nvSpPr>
        <p:spPr>
          <a:xfrm>
            <a:off x="687532" y="1113126"/>
            <a:ext cx="3617341" cy="2751922"/>
          </a:xfrm>
          <a:prstGeom prst="rect">
            <a:avLst/>
          </a:prstGeom>
        </p:spPr>
        <p:txBody>
          <a:bodyPr spcFirstLastPara="1" wrap="square" lIns="91425" tIns="91425" rIns="91425" bIns="91425" anchor="t" anchorCtr="0">
            <a:noAutofit/>
          </a:bodyPr>
          <a:lstStyle/>
          <a:p>
            <a:pPr marL="0" lvl="0" indent="0">
              <a:buNone/>
            </a:pPr>
            <a:r>
              <a:rPr lang="en-IN" b="1" dirty="0"/>
              <a:t>OTHER TOOLS</a:t>
            </a:r>
            <a:endParaRPr b="1" dirty="0"/>
          </a:p>
          <a:p>
            <a:pPr marL="0" lvl="0" indent="0" algn="just">
              <a:buNone/>
            </a:pPr>
            <a:r>
              <a:rPr lang="en-IN" sz="1600" dirty="0"/>
              <a:t>There is a vast number of websites and software available to download subtitles. But whenever we use this third-party tool, we are being used for ad targeting or it may be collecting our valuable data and selling it to the companies which later used it for ad targeting.</a:t>
            </a:r>
            <a:endParaRPr sz="1600" dirty="0"/>
          </a:p>
        </p:txBody>
      </p:sp>
      <p:sp>
        <p:nvSpPr>
          <p:cNvPr id="524" name="Google Shape;524;p20"/>
          <p:cNvSpPr txBox="1">
            <a:spLocks noGrp="1"/>
          </p:cNvSpPr>
          <p:nvPr>
            <p:ph type="title"/>
          </p:nvPr>
        </p:nvSpPr>
        <p:spPr>
          <a:xfrm>
            <a:off x="1067676" y="202611"/>
            <a:ext cx="7110995" cy="715800"/>
          </a:xfrm>
          <a:prstGeom prst="rect">
            <a:avLst/>
          </a:prstGeom>
        </p:spPr>
        <p:txBody>
          <a:bodyPr spcFirstLastPara="1" wrap="square" lIns="91425" tIns="91425" rIns="91425" bIns="91425" anchor="b" anchorCtr="0">
            <a:noAutofit/>
          </a:bodyPr>
          <a:lstStyle/>
          <a:p>
            <a:pPr lvl="0"/>
            <a:r>
              <a:rPr lang="en-IN" sz="2800" dirty="0"/>
              <a:t>OTHER SIMILAR TOOLS</a:t>
            </a:r>
            <a:endParaRPr sz="2800" dirty="0"/>
          </a:p>
        </p:txBody>
      </p:sp>
      <p:sp>
        <p:nvSpPr>
          <p:cNvPr id="525" name="Google Shape;525;p20"/>
          <p:cNvSpPr txBox="1">
            <a:spLocks noGrp="1"/>
          </p:cNvSpPr>
          <p:nvPr>
            <p:ph type="body" idx="2"/>
          </p:nvPr>
        </p:nvSpPr>
        <p:spPr>
          <a:xfrm>
            <a:off x="4851512" y="1113126"/>
            <a:ext cx="3705263"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OUR PYTHON TOOL</a:t>
            </a:r>
            <a:endParaRPr b="1" dirty="0"/>
          </a:p>
          <a:p>
            <a:pPr marL="0" lvl="0" indent="0" algn="just">
              <a:buNone/>
            </a:pPr>
            <a:r>
              <a:rPr lang="en-IN" sz="1600" dirty="0"/>
              <a:t>But our python tool which we have created is completely ad-free, easy to use, and open source for anyone to use or modify for their preferences.</a:t>
            </a:r>
            <a:endParaRPr sz="1600" dirty="0"/>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24"/>
                                        </p:tgtEl>
                                        <p:attrNameLst>
                                          <p:attrName>style.visibility</p:attrName>
                                        </p:attrNameLst>
                                      </p:cBhvr>
                                      <p:to>
                                        <p:strVal val="visible"/>
                                      </p:to>
                                    </p:set>
                                    <p:animEffect transition="in" filter="wipe(left)">
                                      <p:cBhvr>
                                        <p:cTn id="7" dur="500"/>
                                        <p:tgtEl>
                                          <p:spTgt spid="52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23">
                                            <p:txEl>
                                              <p:pRg st="0" end="0"/>
                                            </p:txEl>
                                          </p:spTgt>
                                        </p:tgtEl>
                                        <p:attrNameLst>
                                          <p:attrName>style.visibility</p:attrName>
                                        </p:attrNameLst>
                                      </p:cBhvr>
                                      <p:to>
                                        <p:strVal val="visible"/>
                                      </p:to>
                                    </p:set>
                                    <p:animEffect transition="in" filter="wipe(up)">
                                      <p:cBhvr>
                                        <p:cTn id="11" dur="750"/>
                                        <p:tgtEl>
                                          <p:spTgt spid="523">
                                            <p:txEl>
                                              <p:pRg st="0" end="0"/>
                                            </p:txEl>
                                          </p:spTgt>
                                        </p:tgtEl>
                                      </p:cBhvr>
                                    </p:animEffect>
                                  </p:childTnLst>
                                </p:cTn>
                              </p:par>
                            </p:childTnLst>
                          </p:cTn>
                        </p:par>
                        <p:par>
                          <p:cTn id="12" fill="hold">
                            <p:stCondLst>
                              <p:cond delay="1250"/>
                            </p:stCondLst>
                            <p:childTnLst>
                              <p:par>
                                <p:cTn id="13" presetID="22" presetClass="entr" presetSubtype="1" fill="hold" grpId="0" nodeType="afterEffect">
                                  <p:stCondLst>
                                    <p:cond delay="0"/>
                                  </p:stCondLst>
                                  <p:childTnLst>
                                    <p:set>
                                      <p:cBhvr>
                                        <p:cTn id="14" dur="1" fill="hold">
                                          <p:stCondLst>
                                            <p:cond delay="0"/>
                                          </p:stCondLst>
                                        </p:cTn>
                                        <p:tgtEl>
                                          <p:spTgt spid="523">
                                            <p:txEl>
                                              <p:pRg st="1" end="1"/>
                                            </p:txEl>
                                          </p:spTgt>
                                        </p:tgtEl>
                                        <p:attrNameLst>
                                          <p:attrName>style.visibility</p:attrName>
                                        </p:attrNameLst>
                                      </p:cBhvr>
                                      <p:to>
                                        <p:strVal val="visible"/>
                                      </p:to>
                                    </p:set>
                                    <p:animEffect transition="in" filter="wipe(up)">
                                      <p:cBhvr>
                                        <p:cTn id="15" dur="500"/>
                                        <p:tgtEl>
                                          <p:spTgt spid="523">
                                            <p:txEl>
                                              <p:pRg st="1" end="1"/>
                                            </p:txEl>
                                          </p:spTgt>
                                        </p:tgtEl>
                                      </p:cBhvr>
                                    </p:animEffect>
                                  </p:childTnLst>
                                </p:cTn>
                              </p:par>
                            </p:childTnLst>
                          </p:cTn>
                        </p:par>
                        <p:par>
                          <p:cTn id="16" fill="hold">
                            <p:stCondLst>
                              <p:cond delay="1750"/>
                            </p:stCondLst>
                            <p:childTnLst>
                              <p:par>
                                <p:cTn id="17" presetID="22" presetClass="entr" presetSubtype="1" fill="hold" grpId="0" nodeType="afterEffect">
                                  <p:stCondLst>
                                    <p:cond delay="0"/>
                                  </p:stCondLst>
                                  <p:childTnLst>
                                    <p:set>
                                      <p:cBhvr>
                                        <p:cTn id="18" dur="1" fill="hold">
                                          <p:stCondLst>
                                            <p:cond delay="0"/>
                                          </p:stCondLst>
                                        </p:cTn>
                                        <p:tgtEl>
                                          <p:spTgt spid="525">
                                            <p:txEl>
                                              <p:pRg st="0" end="0"/>
                                            </p:txEl>
                                          </p:spTgt>
                                        </p:tgtEl>
                                        <p:attrNameLst>
                                          <p:attrName>style.visibility</p:attrName>
                                        </p:attrNameLst>
                                      </p:cBhvr>
                                      <p:to>
                                        <p:strVal val="visible"/>
                                      </p:to>
                                    </p:set>
                                    <p:animEffect transition="in" filter="wipe(up)">
                                      <p:cBhvr>
                                        <p:cTn id="19" dur="750"/>
                                        <p:tgtEl>
                                          <p:spTgt spid="525">
                                            <p:txEl>
                                              <p:pRg st="0" end="0"/>
                                            </p:txEl>
                                          </p:spTgt>
                                        </p:tgtEl>
                                      </p:cBhvr>
                                    </p:animEffect>
                                  </p:childTnLst>
                                </p:cTn>
                              </p:par>
                            </p:childTnLst>
                          </p:cTn>
                        </p:par>
                        <p:par>
                          <p:cTn id="20" fill="hold">
                            <p:stCondLst>
                              <p:cond delay="2500"/>
                            </p:stCondLst>
                            <p:childTnLst>
                              <p:par>
                                <p:cTn id="21" presetID="22" presetClass="entr" presetSubtype="1" fill="hold" grpId="0" nodeType="afterEffect">
                                  <p:stCondLst>
                                    <p:cond delay="0"/>
                                  </p:stCondLst>
                                  <p:childTnLst>
                                    <p:set>
                                      <p:cBhvr>
                                        <p:cTn id="22" dur="1" fill="hold">
                                          <p:stCondLst>
                                            <p:cond delay="0"/>
                                          </p:stCondLst>
                                        </p:cTn>
                                        <p:tgtEl>
                                          <p:spTgt spid="525">
                                            <p:txEl>
                                              <p:pRg st="1" end="1"/>
                                            </p:txEl>
                                          </p:spTgt>
                                        </p:tgtEl>
                                        <p:attrNameLst>
                                          <p:attrName>style.visibility</p:attrName>
                                        </p:attrNameLst>
                                      </p:cBhvr>
                                      <p:to>
                                        <p:strVal val="visible"/>
                                      </p:to>
                                    </p:set>
                                    <p:animEffect transition="in" filter="wipe(up)">
                                      <p:cBhvr>
                                        <p:cTn id="23" dur="500"/>
                                        <p:tgtEl>
                                          <p:spTgt spid="5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 grpId="0" build="p"/>
      <p:bldP spid="524" grpId="0"/>
      <p:bldP spid="52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1"/>
          <p:cNvSpPr txBox="1">
            <a:spLocks noGrp="1"/>
          </p:cNvSpPr>
          <p:nvPr>
            <p:ph type="title"/>
          </p:nvPr>
        </p:nvSpPr>
        <p:spPr>
          <a:xfrm>
            <a:off x="782190" y="411105"/>
            <a:ext cx="6996600" cy="715800"/>
          </a:xfrm>
          <a:prstGeom prst="rect">
            <a:avLst/>
          </a:prstGeom>
        </p:spPr>
        <p:txBody>
          <a:bodyPr spcFirstLastPara="1" wrap="square" lIns="91425" tIns="91425" rIns="91425" bIns="91425" anchor="b" anchorCtr="0">
            <a:noAutofit/>
          </a:bodyPr>
          <a:lstStyle/>
          <a:p>
            <a:pPr lvl="0"/>
            <a:r>
              <a:rPr lang="en-IN" sz="2800" dirty="0"/>
              <a:t>HOW TO USE</a:t>
            </a:r>
          </a:p>
        </p:txBody>
      </p:sp>
      <p:sp>
        <p:nvSpPr>
          <p:cNvPr id="534" name="Google Shape;534;p21"/>
          <p:cNvSpPr txBox="1">
            <a:spLocks noGrp="1"/>
          </p:cNvSpPr>
          <p:nvPr>
            <p:ph type="body" idx="3"/>
          </p:nvPr>
        </p:nvSpPr>
        <p:spPr>
          <a:xfrm>
            <a:off x="315483" y="1476226"/>
            <a:ext cx="3372940" cy="2427952"/>
          </a:xfrm>
          <a:prstGeom prst="rect">
            <a:avLst/>
          </a:prstGeom>
        </p:spPr>
        <p:txBody>
          <a:bodyPr spcFirstLastPara="1" wrap="square" lIns="91425" tIns="91425" rIns="91425" bIns="91425" anchor="t" anchorCtr="0">
            <a:noAutofit/>
          </a:bodyPr>
          <a:lstStyle/>
          <a:p>
            <a:pPr marL="0" lvl="0" indent="0">
              <a:buNone/>
            </a:pPr>
            <a:r>
              <a:rPr lang="en" b="1" dirty="0"/>
              <a:t>R</a:t>
            </a:r>
            <a:r>
              <a:rPr lang="en-IN" b="1" dirty="0"/>
              <a:t>equirement</a:t>
            </a:r>
            <a:endParaRPr b="1" dirty="0"/>
          </a:p>
          <a:p>
            <a:pPr marL="0" lvl="0" indent="0">
              <a:buNone/>
            </a:pPr>
            <a:r>
              <a:rPr lang="en-IN" dirty="0"/>
              <a:t>For this script [youtube_transcript_api] python library is required, to install it type- [</a:t>
            </a:r>
            <a:r>
              <a:rPr lang="en-IN" dirty="0">
                <a:solidFill>
                  <a:srgbClr val="FF0000"/>
                </a:solidFill>
              </a:rPr>
              <a:t>pip install youtube_transcript_api</a:t>
            </a:r>
            <a:r>
              <a:rPr lang="en-IN" dirty="0"/>
              <a:t>] or [</a:t>
            </a:r>
            <a:r>
              <a:rPr lang="en-IN" dirty="0">
                <a:solidFill>
                  <a:srgbClr val="FF0000"/>
                </a:solidFill>
              </a:rPr>
              <a:t>pip install –r requirement.txt</a:t>
            </a:r>
            <a:r>
              <a:rPr lang="en-IN" dirty="0"/>
              <a:t>]</a:t>
            </a:r>
            <a:endParaRPr dirty="0"/>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12" name="image3.png"/>
          <p:cNvPicPr/>
          <p:nvPr/>
        </p:nvPicPr>
        <p:blipFill rotWithShape="1">
          <a:blip r:embed="rId3" cstate="hqprint">
            <a:extLst>
              <a:ext uri="{28A0092B-C50C-407E-A947-70E740481C1C}">
                <a14:useLocalDpi xmlns:a14="http://schemas.microsoft.com/office/drawing/2010/main"/>
              </a:ext>
            </a:extLst>
          </a:blip>
          <a:srcRect/>
          <a:stretch/>
        </p:blipFill>
        <p:spPr>
          <a:xfrm>
            <a:off x="3688423" y="1476226"/>
            <a:ext cx="4995620" cy="2078631"/>
          </a:xfrm>
          <a:prstGeom prst="rect">
            <a:avLst/>
          </a:prstGeom>
          <a:ln w="38100" cap="sq" cmpd="thickThin">
            <a:solidFill>
              <a:schemeClr val="accent6">
                <a:lumMod val="75000"/>
              </a:schemeClr>
            </a:solidFill>
            <a:prstDash val="solid"/>
            <a:miter lim="800000"/>
          </a:ln>
          <a:effectLst>
            <a:innerShdw blurRad="76200">
              <a:srgbClr val="000000"/>
            </a:innerShdw>
          </a:effec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31"/>
                                        </p:tgtEl>
                                        <p:attrNameLst>
                                          <p:attrName>style.visibility</p:attrName>
                                        </p:attrNameLst>
                                      </p:cBhvr>
                                      <p:to>
                                        <p:strVal val="visible"/>
                                      </p:to>
                                    </p:set>
                                    <p:animEffect transition="in" filter="wipe(left)">
                                      <p:cBhvr>
                                        <p:cTn id="7" dur="500"/>
                                        <p:tgtEl>
                                          <p:spTgt spid="5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4">
                                            <p:txEl>
                                              <p:pRg st="0" end="0"/>
                                            </p:txEl>
                                          </p:spTgt>
                                        </p:tgtEl>
                                        <p:attrNameLst>
                                          <p:attrName>style.visibility</p:attrName>
                                        </p:attrNameLst>
                                      </p:cBhvr>
                                      <p:to>
                                        <p:strVal val="visible"/>
                                      </p:to>
                                    </p:set>
                                    <p:animEffect transition="in" filter="fade">
                                      <p:cBhvr>
                                        <p:cTn id="11" dur="500"/>
                                        <p:tgtEl>
                                          <p:spTgt spid="53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34">
                                            <p:txEl>
                                              <p:pRg st="1" end="1"/>
                                            </p:txEl>
                                          </p:spTgt>
                                        </p:tgtEl>
                                        <p:attrNameLst>
                                          <p:attrName>style.visibility</p:attrName>
                                        </p:attrNameLst>
                                      </p:cBhvr>
                                      <p:to>
                                        <p:strVal val="visible"/>
                                      </p:to>
                                    </p:set>
                                    <p:animEffect transition="in" filter="fade">
                                      <p:cBhvr>
                                        <p:cTn id="15" dur="500"/>
                                        <p:tgtEl>
                                          <p:spTgt spid="534">
                                            <p:txEl>
                                              <p:pRg st="1" end="1"/>
                                            </p:txEl>
                                          </p:spTgt>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 grpId="0"/>
      <p:bldP spid="53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2" name="Google Shape;532;p21"/>
          <p:cNvSpPr txBox="1">
            <a:spLocks noGrp="1"/>
          </p:cNvSpPr>
          <p:nvPr>
            <p:ph type="body" idx="1"/>
          </p:nvPr>
        </p:nvSpPr>
        <p:spPr>
          <a:xfrm>
            <a:off x="1167008" y="231212"/>
            <a:ext cx="3175125" cy="1636233"/>
          </a:xfrm>
          <a:prstGeom prst="rect">
            <a:avLst/>
          </a:prstGeom>
        </p:spPr>
        <p:txBody>
          <a:bodyPr spcFirstLastPara="1" wrap="square" lIns="91425" tIns="91425" rIns="91425" bIns="91425" anchor="t" anchorCtr="0">
            <a:noAutofit/>
          </a:bodyPr>
          <a:lstStyle/>
          <a:p>
            <a:pPr marL="0" lvl="0" indent="0">
              <a:buNone/>
            </a:pPr>
            <a:r>
              <a:rPr lang="en-IN" b="1" dirty="0"/>
              <a:t>Step 1 </a:t>
            </a:r>
            <a:endParaRPr lang="en-IN" dirty="0"/>
          </a:p>
          <a:p>
            <a:pPr marL="127000" indent="0">
              <a:buNone/>
            </a:pPr>
            <a:r>
              <a:rPr lang="en-IN" sz="1400" dirty="0"/>
              <a:t>Open the terminal and start the tool by typing [python YouTube-Subtitle-Downloader.py]  there you can find a prompt where you have to enter the Video URL.</a:t>
            </a:r>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9" name="Google Shape;532;p21"/>
          <p:cNvSpPr txBox="1">
            <a:spLocks noGrp="1"/>
          </p:cNvSpPr>
          <p:nvPr>
            <p:ph type="body" idx="1"/>
          </p:nvPr>
        </p:nvSpPr>
        <p:spPr>
          <a:xfrm>
            <a:off x="4780090" y="231212"/>
            <a:ext cx="4051035" cy="1636233"/>
          </a:xfrm>
          <a:prstGeom prst="rect">
            <a:avLst/>
          </a:prstGeom>
        </p:spPr>
        <p:txBody>
          <a:bodyPr spcFirstLastPara="1" wrap="square" lIns="91425" tIns="91425" rIns="91425" bIns="91425" anchor="t" anchorCtr="0">
            <a:noAutofit/>
          </a:bodyPr>
          <a:lstStyle/>
          <a:p>
            <a:pPr marL="0" lvl="0" indent="0">
              <a:buNone/>
            </a:pPr>
            <a:r>
              <a:rPr lang="en-IN" b="1" dirty="0"/>
              <a:t>Step 2  </a:t>
            </a:r>
            <a:endParaRPr lang="en-IN" dirty="0"/>
          </a:p>
          <a:p>
            <a:pPr marL="127000" indent="0">
              <a:buNone/>
            </a:pPr>
            <a:r>
              <a:rPr lang="en-IN" sz="1400" dirty="0"/>
              <a:t>Now, we need a YouTube video that at least has one subtitle file attached to it, we need to copy the URL of that particular video. </a:t>
            </a:r>
          </a:p>
          <a:p>
            <a:pPr marL="127000" indent="0">
              <a:buNone/>
            </a:pPr>
            <a:r>
              <a:rPr lang="en-IN" sz="1400" dirty="0"/>
              <a:t>For example, use this Youtube link – “</a:t>
            </a:r>
            <a:r>
              <a:rPr lang="en-IN" sz="1400" u="sng" dirty="0">
                <a:solidFill>
                  <a:schemeClr val="accent2"/>
                </a:solidFill>
              </a:rPr>
              <a:t>youtube.com/watch?v=PP9bexwAdwA</a:t>
            </a:r>
            <a:r>
              <a:rPr lang="en-IN" sz="1400" dirty="0"/>
              <a:t>” </a:t>
            </a:r>
          </a:p>
          <a:p>
            <a:pPr marL="127000" indent="0">
              <a:buNone/>
            </a:pPr>
            <a:endParaRPr lang="en-IN" sz="1400" dirty="0"/>
          </a:p>
        </p:txBody>
      </p:sp>
      <p:pic>
        <p:nvPicPr>
          <p:cNvPr id="13" name="image2.png"/>
          <p:cNvPicPr/>
          <p:nvPr/>
        </p:nvPicPr>
        <p:blipFill rotWithShape="1">
          <a:blip r:embed="rId3" cstate="hqprint">
            <a:extLst>
              <a:ext uri="{28A0092B-C50C-407E-A947-70E740481C1C}">
                <a14:useLocalDpi xmlns:a14="http://schemas.microsoft.com/office/drawing/2010/main"/>
              </a:ext>
            </a:extLst>
          </a:blip>
          <a:srcRect/>
          <a:stretch/>
        </p:blipFill>
        <p:spPr>
          <a:xfrm>
            <a:off x="1151598" y="1972342"/>
            <a:ext cx="3205947" cy="2174400"/>
          </a:xfrm>
          <a:prstGeom prst="rect">
            <a:avLst/>
          </a:prstGeom>
          <a:ln w="38100" cap="sq" cmpd="thickThin">
            <a:solidFill>
              <a:schemeClr val="accent6">
                <a:lumMod val="75000"/>
              </a:schemeClr>
            </a:solidFill>
            <a:prstDash val="solid"/>
            <a:miter lim="800000"/>
          </a:ln>
          <a:effectLst>
            <a:innerShdw blurRad="76200">
              <a:srgbClr val="000000"/>
            </a:innerShdw>
          </a:effectLst>
        </p:spPr>
      </p:pic>
      <p:pic>
        <p:nvPicPr>
          <p:cNvPr id="19" name="Picture 18" descr="D:\user\Desktop\WhatsApp Image 2022-01-05 at 12.50.29 AM.jpeg"/>
          <p:cNvPicPr/>
          <p:nvPr/>
        </p:nvPicPr>
        <p:blipFill rotWithShape="1">
          <a:blip r:embed="rId4" cstate="hqprint">
            <a:extLst>
              <a:ext uri="{28A0092B-C50C-407E-A947-70E740481C1C}">
                <a14:useLocalDpi xmlns:a14="http://schemas.microsoft.com/office/drawing/2010/main"/>
              </a:ext>
            </a:extLst>
          </a:blip>
          <a:srcRect/>
          <a:stretch/>
        </p:blipFill>
        <p:spPr bwMode="auto">
          <a:xfrm>
            <a:off x="5201806" y="1972342"/>
            <a:ext cx="3207600" cy="2174400"/>
          </a:xfrm>
          <a:prstGeom prst="rect">
            <a:avLst/>
          </a:prstGeom>
          <a:ln w="38100" cap="sq" cmpd="thickThin">
            <a:solidFill>
              <a:schemeClr val="accent6">
                <a:lumMod val="75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30472541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2">
                                            <p:txEl>
                                              <p:pRg st="0" end="0"/>
                                            </p:txEl>
                                          </p:spTgt>
                                        </p:tgtEl>
                                        <p:attrNameLst>
                                          <p:attrName>style.visibility</p:attrName>
                                        </p:attrNameLst>
                                      </p:cBhvr>
                                      <p:to>
                                        <p:strVal val="visible"/>
                                      </p:to>
                                    </p:set>
                                    <p:animEffect transition="in" filter="fade">
                                      <p:cBhvr>
                                        <p:cTn id="7" dur="750"/>
                                        <p:tgtEl>
                                          <p:spTgt spid="532">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532">
                                            <p:txEl>
                                              <p:pRg st="1" end="1"/>
                                            </p:txEl>
                                          </p:spTgt>
                                        </p:tgtEl>
                                        <p:attrNameLst>
                                          <p:attrName>style.visibility</p:attrName>
                                        </p:attrNameLst>
                                      </p:cBhvr>
                                      <p:to>
                                        <p:strVal val="visible"/>
                                      </p:to>
                                    </p:set>
                                    <p:animEffect transition="in" filter="fade">
                                      <p:cBhvr>
                                        <p:cTn id="11" dur="500"/>
                                        <p:tgtEl>
                                          <p:spTgt spid="532">
                                            <p:txEl>
                                              <p:pRg st="1" end="1"/>
                                            </p:txEl>
                                          </p:spTgt>
                                        </p:tgtEl>
                                      </p:cBhvr>
                                    </p:animEffect>
                                  </p:childTnLst>
                                </p:cTn>
                              </p:par>
                            </p:childTnLst>
                          </p:cTn>
                        </p:par>
                        <p:par>
                          <p:cTn id="12" fill="hold">
                            <p:stCondLst>
                              <p:cond delay="1250"/>
                            </p:stCondLst>
                            <p:childTnLst>
                              <p:par>
                                <p:cTn id="13" presetID="53" presetClass="entr" presetSubtype="16"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childTnLst>
                          </p:cTn>
                        </p:par>
                        <p:par>
                          <p:cTn id="18" fill="hold">
                            <p:stCondLst>
                              <p:cond delay="1750"/>
                            </p:stCondLst>
                            <p:childTnLst>
                              <p:par>
                                <p:cTn id="19" presetID="10" presetClass="entr" presetSubtype="0" fill="hold" grpId="0" nodeType="after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750"/>
                                        <p:tgtEl>
                                          <p:spTgt spid="9">
                                            <p:txEl>
                                              <p:pRg st="0" end="0"/>
                                            </p:tx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fade">
                                      <p:cBhvr>
                                        <p:cTn id="25" dur="500"/>
                                        <p:tgtEl>
                                          <p:spTgt spid="9">
                                            <p:txEl>
                                              <p:pRg st="1" end="1"/>
                                            </p:txEl>
                                          </p:spTgt>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animEffect transition="in" filter="fade">
                                      <p:cBhvr>
                                        <p:cTn id="29" dur="500"/>
                                        <p:tgtEl>
                                          <p:spTgt spid="9">
                                            <p:txEl>
                                              <p:pRg st="2" end="2"/>
                                            </p:txEl>
                                          </p:spTgt>
                                        </p:tgtEl>
                                      </p:cBhvr>
                                    </p:animEffect>
                                  </p:childTnLst>
                                </p:cTn>
                              </p:par>
                            </p:childTnLst>
                          </p:cTn>
                        </p:par>
                        <p:par>
                          <p:cTn id="30" fill="hold">
                            <p:stCondLst>
                              <p:cond delay="3500"/>
                            </p:stCondLst>
                            <p:childTnLst>
                              <p:par>
                                <p:cTn id="31" presetID="53" presetClass="entr" presetSubtype="16"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 grpId="0" build="p"/>
      <p:bldP spid="9" grpId="0" build="p"/>
    </p:bldLst>
  </p:timing>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1317</TotalTime>
  <Words>879</Words>
  <Application>Microsoft Office PowerPoint</Application>
  <PresentationFormat>On-screen Show (16:9)</PresentationFormat>
  <Paragraphs>105</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Oswald</vt:lpstr>
      <vt:lpstr>Source Sans Pro</vt:lpstr>
      <vt:lpstr>Calibri</vt:lpstr>
      <vt:lpstr>Arial</vt:lpstr>
      <vt:lpstr>Quince template</vt:lpstr>
      <vt:lpstr>HELLO!</vt:lpstr>
      <vt:lpstr>YoutubeSubtitle Downloader</vt:lpstr>
      <vt:lpstr>OUR TEAM (Group – 18)</vt:lpstr>
      <vt:lpstr>TABLE OF CONTENTS</vt:lpstr>
      <vt:lpstr>ACKNOWLEDGEMENT</vt:lpstr>
      <vt:lpstr>INTRODUCTION OF OUR PROJECT</vt:lpstr>
      <vt:lpstr>OTHER SIMILAR TOOLS</vt:lpstr>
      <vt:lpstr>HOW TO USE</vt:lpstr>
      <vt:lpstr>PowerPoint Presentation</vt:lpstr>
      <vt:lpstr>PowerPoint Presentation</vt:lpstr>
      <vt:lpstr>PowerPoint Presentation</vt:lpstr>
      <vt:lpstr>PowerPoint Presentation</vt:lpstr>
      <vt:lpstr>PowerPoint Presentation</vt:lpstr>
      <vt:lpstr>USE CASE DIAGRAM</vt:lpstr>
      <vt:lpstr>CODE</vt:lpstr>
      <vt:lpstr>FUTURE WORKS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YoutubeSubtitle Downloader</dc:title>
  <dc:creator>SAHA HOME</dc:creator>
  <cp:lastModifiedBy>RAJA SAHA</cp:lastModifiedBy>
  <cp:revision>58</cp:revision>
  <dcterms:modified xsi:type="dcterms:W3CDTF">2022-09-03T09:31:41Z</dcterms:modified>
</cp:coreProperties>
</file>